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3.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12" r:id="rId3"/>
    <p:sldId id="333" r:id="rId4"/>
    <p:sldId id="334" r:id="rId5"/>
    <p:sldId id="331" r:id="rId6"/>
    <p:sldId id="335" r:id="rId7"/>
    <p:sldId id="336" r:id="rId8"/>
    <p:sldId id="338" r:id="rId9"/>
    <p:sldId id="343" r:id="rId10"/>
    <p:sldId id="344" r:id="rId11"/>
    <p:sldId id="345" r:id="rId12"/>
    <p:sldId id="347" r:id="rId13"/>
    <p:sldId id="337" r:id="rId14"/>
    <p:sldId id="355" r:id="rId15"/>
    <p:sldId id="349" r:id="rId16"/>
    <p:sldId id="350" r:id="rId17"/>
    <p:sldId id="351" r:id="rId18"/>
    <p:sldId id="353" r:id="rId19"/>
    <p:sldId id="354" r:id="rId20"/>
    <p:sldId id="356" r:id="rId21"/>
    <p:sldId id="357" r:id="rId22"/>
    <p:sldId id="362" r:id="rId23"/>
    <p:sldId id="358" r:id="rId24"/>
    <p:sldId id="360" r:id="rId25"/>
    <p:sldId id="361" r:id="rId26"/>
    <p:sldId id="363" r:id="rId27"/>
    <p:sldId id="359" r:id="rId28"/>
    <p:sldId id="364" r:id="rId29"/>
    <p:sldId id="365" r:id="rId30"/>
    <p:sldId id="366" r:id="rId31"/>
    <p:sldId id="367" r:id="rId32"/>
    <p:sldId id="340" r:id="rId33"/>
    <p:sldId id="374" r:id="rId34"/>
    <p:sldId id="375" r:id="rId35"/>
    <p:sldId id="376" r:id="rId36"/>
    <p:sldId id="377" r:id="rId37"/>
    <p:sldId id="378" r:id="rId38"/>
    <p:sldId id="379" r:id="rId39"/>
    <p:sldId id="380" r:id="rId40"/>
    <p:sldId id="381" r:id="rId41"/>
    <p:sldId id="382" r:id="rId42"/>
    <p:sldId id="384" r:id="rId43"/>
    <p:sldId id="371" r:id="rId44"/>
    <p:sldId id="339" r:id="rId45"/>
    <p:sldId id="342" r:id="rId46"/>
    <p:sldId id="341" r:id="rId47"/>
    <p:sldId id="386" r:id="rId48"/>
    <p:sldId id="387" r:id="rId49"/>
    <p:sldId id="388" r:id="rId50"/>
    <p:sldId id="389" r:id="rId51"/>
    <p:sldId id="390" r:id="rId52"/>
    <p:sldId id="391" r:id="rId53"/>
    <p:sldId id="392" r:id="rId54"/>
    <p:sldId id="373" r:id="rId55"/>
    <p:sldId id="368" r:id="rId56"/>
    <p:sldId id="369" r:id="rId57"/>
    <p:sldId id="370" r:id="rId58"/>
    <p:sldId id="38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187632D-7619-4714-9024-3FBF3BCBEF3F}">
          <p14:sldIdLst>
            <p14:sldId id="256"/>
          </p14:sldIdLst>
        </p14:section>
        <p14:section name="GCP Foundations" id="{A56228C5-0BDD-4DD1-9518-DD07B3D64FEA}">
          <p14:sldIdLst>
            <p14:sldId id="312"/>
            <p14:sldId id="333"/>
            <p14:sldId id="334"/>
            <p14:sldId id="331"/>
            <p14:sldId id="335"/>
            <p14:sldId id="336"/>
            <p14:sldId id="338"/>
            <p14:sldId id="343"/>
            <p14:sldId id="344"/>
            <p14:sldId id="345"/>
            <p14:sldId id="347"/>
            <p14:sldId id="337"/>
            <p14:sldId id="355"/>
            <p14:sldId id="349"/>
            <p14:sldId id="350"/>
            <p14:sldId id="351"/>
            <p14:sldId id="353"/>
            <p14:sldId id="354"/>
            <p14:sldId id="356"/>
            <p14:sldId id="357"/>
            <p14:sldId id="362"/>
            <p14:sldId id="358"/>
            <p14:sldId id="360"/>
            <p14:sldId id="361"/>
            <p14:sldId id="363"/>
            <p14:sldId id="359"/>
            <p14:sldId id="364"/>
            <p14:sldId id="365"/>
            <p14:sldId id="366"/>
            <p14:sldId id="367"/>
          </p14:sldIdLst>
        </p14:section>
        <p14:section name="GCP-Compute Engine" id="{E399A850-044F-453A-BD30-A9A50A2199F1}">
          <p14:sldIdLst>
            <p14:sldId id="340"/>
            <p14:sldId id="374"/>
            <p14:sldId id="375"/>
            <p14:sldId id="376"/>
            <p14:sldId id="377"/>
            <p14:sldId id="378"/>
            <p14:sldId id="379"/>
            <p14:sldId id="380"/>
            <p14:sldId id="381"/>
            <p14:sldId id="382"/>
            <p14:sldId id="384"/>
          </p14:sldIdLst>
        </p14:section>
        <p14:section name="GCP-GCS" id="{6DDC1489-7BB3-45DB-AA12-03E3B3A57EF1}">
          <p14:sldIdLst>
            <p14:sldId id="371"/>
            <p14:sldId id="339"/>
            <p14:sldId id="342"/>
            <p14:sldId id="341"/>
            <p14:sldId id="386"/>
            <p14:sldId id="387"/>
            <p14:sldId id="388"/>
            <p14:sldId id="389"/>
            <p14:sldId id="390"/>
            <p14:sldId id="391"/>
            <p14:sldId id="392"/>
          </p14:sldIdLst>
        </p14:section>
        <p14:section name="Appendix" id="{02F451F0-D360-40E1-BC46-E66B1F545616}">
          <p14:sldIdLst>
            <p14:sldId id="373"/>
            <p14:sldId id="368"/>
            <p14:sldId id="369"/>
            <p14:sldId id="370"/>
            <p14:sldId id="3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6BAC"/>
    <a:srgbClr val="C1D4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3792" autoAdjust="0"/>
  </p:normalViewPr>
  <p:slideViewPr>
    <p:cSldViewPr snapToGrid="0">
      <p:cViewPr varScale="1">
        <p:scale>
          <a:sx n="62" d="100"/>
          <a:sy n="62" d="100"/>
        </p:scale>
        <p:origin x="800"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82FD2-BAFD-4719-8364-F22E7727C273}"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1C3F38-79F9-4A6E-B460-E3FBBB0D833A}" type="slidenum">
              <a:rPr lang="en-US" smtClean="0"/>
              <a:t>‹#›</a:t>
            </a:fld>
            <a:endParaRPr lang="en-US"/>
          </a:p>
        </p:txBody>
      </p:sp>
    </p:spTree>
    <p:extLst>
      <p:ext uri="{BB962C8B-B14F-4D97-AF65-F5344CB8AC3E}">
        <p14:creationId xmlns:p14="http://schemas.microsoft.com/office/powerpoint/2010/main" val="226246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808D-3299-2644-ED90-DFE0A6525F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857D31-C0C9-6EC0-2D5E-15121EC3D6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1AD549-7CFD-B308-4E82-D861B385107D}"/>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5" name="Footer Placeholder 4">
            <a:extLst>
              <a:ext uri="{FF2B5EF4-FFF2-40B4-BE49-F238E27FC236}">
                <a16:creationId xmlns:a16="http://schemas.microsoft.com/office/drawing/2014/main" id="{99120AD9-A923-ED1E-016D-DC626160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3FEF5F-BA11-FA7E-9B86-809EB5942402}"/>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168519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FF42C-765D-42D9-C675-2D7D005CD1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420E28-B8C9-F3A4-6B68-2AD949E26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55BAE-007D-160A-5619-89BE5B8A2B92}"/>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5" name="Footer Placeholder 4">
            <a:extLst>
              <a:ext uri="{FF2B5EF4-FFF2-40B4-BE49-F238E27FC236}">
                <a16:creationId xmlns:a16="http://schemas.microsoft.com/office/drawing/2014/main" id="{F055A6B5-82EB-79DC-C34C-2C1742720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AE7422-4C8D-7035-5C65-99B02C415E95}"/>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728813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CE90C3-FD91-0DAA-39E6-CB278D9E5F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F43268-E9C7-0D65-A9D1-495F5DF9E1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81422-B144-A88F-6F00-A0A663D3FC7C}"/>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5" name="Footer Placeholder 4">
            <a:extLst>
              <a:ext uri="{FF2B5EF4-FFF2-40B4-BE49-F238E27FC236}">
                <a16:creationId xmlns:a16="http://schemas.microsoft.com/office/drawing/2014/main" id="{4DB602E2-7283-C5AC-5794-B04B1FCA2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1548E-4703-E76E-2556-7DDA056A5040}"/>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427700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EE20-BB7A-BE5F-EEE5-F6DC8FE411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8D195A-B317-1EF6-EF9E-6D2D1158CE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50F1B7-B218-16B1-F448-C8EB3D884D9B}"/>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5" name="Footer Placeholder 4">
            <a:extLst>
              <a:ext uri="{FF2B5EF4-FFF2-40B4-BE49-F238E27FC236}">
                <a16:creationId xmlns:a16="http://schemas.microsoft.com/office/drawing/2014/main" id="{B19DB4A5-7444-2552-395B-9069AFF13F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CC34F-4BBA-6EE0-0C8C-99533B37FBA4}"/>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188485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381A0-19B9-CBA9-6CD7-694984FF37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7E52DD-7EC2-6CAD-FC14-A3E389C885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6FE1E-9F82-008A-E245-D7D70DB29398}"/>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5" name="Footer Placeholder 4">
            <a:extLst>
              <a:ext uri="{FF2B5EF4-FFF2-40B4-BE49-F238E27FC236}">
                <a16:creationId xmlns:a16="http://schemas.microsoft.com/office/drawing/2014/main" id="{321DBEEC-B727-D55A-3354-A3BB19085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C2DD58-D8A0-1C61-B7AF-577C7858DAA1}"/>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964844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68D5C-FF49-A932-9274-558D77D7C2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56FF4-9588-A777-91FE-4068EC55F2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BD3E76-4D4A-8A41-816F-0B79302DE7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CD2FCD-063C-C92C-AE49-DB34DC48A358}"/>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6" name="Footer Placeholder 5">
            <a:extLst>
              <a:ext uri="{FF2B5EF4-FFF2-40B4-BE49-F238E27FC236}">
                <a16:creationId xmlns:a16="http://schemas.microsoft.com/office/drawing/2014/main" id="{C506F2D4-3395-A6B7-295E-09A80DEDC7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5D728-4990-7A41-901E-1A80805D6388}"/>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771189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1A7A-84AE-A1BC-7DEF-F812BD262D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1CCED5-94F9-896C-958C-EF5285B4B1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7A07C0-E798-25C4-CF49-74B63EC6D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C07B75-57FF-9289-67FB-7687E4C1E2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0E4ED8-EEEE-D30C-568A-D8C1294E8C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12386F-5194-964C-15CA-84DF6E1ECD55}"/>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8" name="Footer Placeholder 7">
            <a:extLst>
              <a:ext uri="{FF2B5EF4-FFF2-40B4-BE49-F238E27FC236}">
                <a16:creationId xmlns:a16="http://schemas.microsoft.com/office/drawing/2014/main" id="{6C55F38D-6C0A-4816-2346-8CDC22C49C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52FD0E-52B1-A4B5-793D-ECC29D599F53}"/>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249237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B67A9-6746-5CF2-E179-B2A55E4EB2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006AC-0FF6-9E15-B86A-CDC0EF07699E}"/>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4" name="Footer Placeholder 3">
            <a:extLst>
              <a:ext uri="{FF2B5EF4-FFF2-40B4-BE49-F238E27FC236}">
                <a16:creationId xmlns:a16="http://schemas.microsoft.com/office/drawing/2014/main" id="{EFD6A0D8-5D81-4D8F-0028-20490DBA51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2817E-6C80-83BE-1ED8-F4EB48C19351}"/>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1316769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F45521-EC0D-BB1D-1268-8B94B848A6F7}"/>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3" name="Footer Placeholder 2">
            <a:extLst>
              <a:ext uri="{FF2B5EF4-FFF2-40B4-BE49-F238E27FC236}">
                <a16:creationId xmlns:a16="http://schemas.microsoft.com/office/drawing/2014/main" id="{F84F4CC7-63EC-A5EA-B059-FE88C83693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12AB43-FF2E-1098-12FC-EA7C77BF5839}"/>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300756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D0965-3ACB-95A4-ED0D-8C7B4FCCCA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BFE412-23FF-A6B0-851C-A9BE265D07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9DE0EA-1254-6910-A3AE-F6960B984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09D70E-811D-17CE-CC27-B343AB158863}"/>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6" name="Footer Placeholder 5">
            <a:extLst>
              <a:ext uri="{FF2B5EF4-FFF2-40B4-BE49-F238E27FC236}">
                <a16:creationId xmlns:a16="http://schemas.microsoft.com/office/drawing/2014/main" id="{3474F2FF-5BFC-30E8-D58E-258303B9F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3DCB93-3E1C-A968-9B35-8AEA5D1A80A7}"/>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3462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7376-71BE-FFCA-03DB-D834F0CABD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5737A0-B516-63F1-EB26-93C6604885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06201E-5970-6B3C-8DCD-A63860E80C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B922E1-07AD-95AB-BD08-39F28FEA6927}"/>
              </a:ext>
            </a:extLst>
          </p:cNvPr>
          <p:cNvSpPr>
            <a:spLocks noGrp="1"/>
          </p:cNvSpPr>
          <p:nvPr>
            <p:ph type="dt" sz="half" idx="10"/>
          </p:nvPr>
        </p:nvSpPr>
        <p:spPr/>
        <p:txBody>
          <a:bodyPr/>
          <a:lstStyle/>
          <a:p>
            <a:fld id="{DAD12DB4-D7CA-4B22-A420-F427F7F4824E}" type="datetimeFigureOut">
              <a:rPr lang="en-US" smtClean="0"/>
              <a:t>1/24/2024</a:t>
            </a:fld>
            <a:endParaRPr lang="en-US"/>
          </a:p>
        </p:txBody>
      </p:sp>
      <p:sp>
        <p:nvSpPr>
          <p:cNvPr id="6" name="Footer Placeholder 5">
            <a:extLst>
              <a:ext uri="{FF2B5EF4-FFF2-40B4-BE49-F238E27FC236}">
                <a16:creationId xmlns:a16="http://schemas.microsoft.com/office/drawing/2014/main" id="{FF320F0D-98F9-99C7-5BF9-B7F7AD371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53589A-47ED-E506-60DD-18280CCE6E0A}"/>
              </a:ext>
            </a:extLst>
          </p:cNvPr>
          <p:cNvSpPr>
            <a:spLocks noGrp="1"/>
          </p:cNvSpPr>
          <p:nvPr>
            <p:ph type="sldNum" sz="quarter" idx="12"/>
          </p:nvPr>
        </p:nvSpPr>
        <p:spPr/>
        <p:txBody>
          <a:bodyPr/>
          <a:lstStyle/>
          <a:p>
            <a:fld id="{DB02042F-155E-41A4-BECF-F47ABE638DCA}" type="slidenum">
              <a:rPr lang="en-US" smtClean="0"/>
              <a:t>‹#›</a:t>
            </a:fld>
            <a:endParaRPr lang="en-US"/>
          </a:p>
        </p:txBody>
      </p:sp>
    </p:spTree>
    <p:extLst>
      <p:ext uri="{BB962C8B-B14F-4D97-AF65-F5344CB8AC3E}">
        <p14:creationId xmlns:p14="http://schemas.microsoft.com/office/powerpoint/2010/main" val="2516278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E8F81F-82CE-535E-1858-ADD902519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01385A-C8B6-55B1-C288-3E238BF392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8B28CC-4673-FB86-7918-3231255DE8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D12DB4-D7CA-4B22-A420-F427F7F4824E}" type="datetimeFigureOut">
              <a:rPr lang="en-US" smtClean="0"/>
              <a:t>1/24/2024</a:t>
            </a:fld>
            <a:endParaRPr lang="en-US"/>
          </a:p>
        </p:txBody>
      </p:sp>
      <p:sp>
        <p:nvSpPr>
          <p:cNvPr id="5" name="Footer Placeholder 4">
            <a:extLst>
              <a:ext uri="{FF2B5EF4-FFF2-40B4-BE49-F238E27FC236}">
                <a16:creationId xmlns:a16="http://schemas.microsoft.com/office/drawing/2014/main" id="{78DD861F-6296-A2A7-CC70-85213122B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A29E89-F09F-7FE0-12B9-CD0D2C2BB6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02042F-155E-41A4-BECF-F47ABE638DCA}" type="slidenum">
              <a:rPr lang="en-US" smtClean="0"/>
              <a:t>‹#›</a:t>
            </a:fld>
            <a:endParaRPr lang="en-US"/>
          </a:p>
        </p:txBody>
      </p:sp>
    </p:spTree>
    <p:extLst>
      <p:ext uri="{BB962C8B-B14F-4D97-AF65-F5344CB8AC3E}">
        <p14:creationId xmlns:p14="http://schemas.microsoft.com/office/powerpoint/2010/main" val="3778300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cloud.google.com/identity/docs/how-to/update-group-to-security-group#python" TargetMode="External"/><Relationship Id="rId2" Type="http://schemas.openxmlformats.org/officeDocument/2006/relationships/hyperlink" Target="https://cloud.google.com/identity/docs/how-to/setup"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cloud.google.com/compute/docs/disks/persistent-disks" TargetMode="External"/><Relationship Id="rId2" Type="http://schemas.openxmlformats.org/officeDocument/2006/relationships/hyperlink" Target="https://cloud.google.com/compute/docs/disks" TargetMode="Externa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hyperlink" Target="https://console.cloud.google.com/projectselector2/home/dashboard?_ga=2.73235859.1830486543.1706076318-767419507.1704281272" TargetMode="External"/><Relationship Id="rId2" Type="http://schemas.openxmlformats.org/officeDocument/2006/relationships/hyperlink" Target="https://cloud.google.com/storage/docs/hosting-static-website-http" TargetMode="Externa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hyperlink" Target="https://cloud.google.com/storage/docs/hosting-static-website-http" TargetMode="Externa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hyperlink" Target="https://search.google.com/search-console/welcom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hyperlink" Target="https://cloud.google.com/storage/docs/hosting-static-website-http" TargetMode="Externa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cloud.google.com/about/locations" TargetMode="Externa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cloud.google.com/storage/docs/hosting-static-website-http" TargetMode="Externa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cloud.google.com/storage/docs/hosting-static-website-http" TargetMode="External"/><Relationship Id="rId1"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hyperlink" Target="https://cloud.google.com/storage/docs/hosting-static-website-http" TargetMode="Externa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53.xml.rels><?xml version="1.0" encoding="UTF-8" standalone="yes"?>
<Relationships xmlns="http://schemas.openxmlformats.org/package/2006/relationships"><Relationship Id="rId3" Type="http://schemas.openxmlformats.org/officeDocument/2006/relationships/hyperlink" Target="http://www.jmpg.tech/" TargetMode="External"/><Relationship Id="rId2" Type="http://schemas.openxmlformats.org/officeDocument/2006/relationships/hyperlink" Target="https://cloud.google.com/storage/docs/hosting-static-website-http" TargetMode="External"/><Relationship Id="rId1" Type="http://schemas.openxmlformats.org/officeDocument/2006/relationships/slideLayout" Target="../slideLayouts/slideLayout1.xml"/><Relationship Id="rId5" Type="http://schemas.openxmlformats.org/officeDocument/2006/relationships/image" Target="../media/image113.png"/><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58.xml.rels><?xml version="1.0" encoding="UTF-8" standalone="yes"?>
<Relationships xmlns="http://schemas.openxmlformats.org/package/2006/relationships"><Relationship Id="rId8" Type="http://schemas.openxmlformats.org/officeDocument/2006/relationships/hyperlink" Target="https://k21academy.com/google-cloud/google-cloud-storage/" TargetMode="External"/><Relationship Id="rId3" Type="http://schemas.openxmlformats.org/officeDocument/2006/relationships/hyperlink" Target="https://www.youtube.com/watch?v=ZMQ2n6i-7jw" TargetMode="External"/><Relationship Id="rId7" Type="http://schemas.openxmlformats.org/officeDocument/2006/relationships/hyperlink" Target="https://8grams.medium.com/gcp-101-google-cloud-storage-30471c98edbb" TargetMode="External"/><Relationship Id="rId2" Type="http://schemas.openxmlformats.org/officeDocument/2006/relationships/hyperlink" Target="https://cloud.google.com/sql?hl=en" TargetMode="External"/><Relationship Id="rId1" Type="http://schemas.openxmlformats.org/officeDocument/2006/relationships/slideLayout" Target="../slideLayouts/slideLayout1.xml"/><Relationship Id="rId6" Type="http://schemas.openxmlformats.org/officeDocument/2006/relationships/hyperlink" Target="https://cloud.google.com/storage/docs/creating-buckets" TargetMode="External"/><Relationship Id="rId11" Type="http://schemas.openxmlformats.org/officeDocument/2006/relationships/hyperlink" Target="https://www.geeksforgeeks.org/cloud-storage-in-google-cloud-platform-gcp/" TargetMode="External"/><Relationship Id="rId5" Type="http://schemas.openxmlformats.org/officeDocument/2006/relationships/hyperlink" Target="https://www.youtube.com/watch?v=q6noaMAnk5s" TargetMode="External"/><Relationship Id="rId10" Type="http://schemas.openxmlformats.org/officeDocument/2006/relationships/hyperlink" Target="https://cloud.google.com/storage?hl=en#business-case" TargetMode="External"/><Relationship Id="rId4" Type="http://schemas.openxmlformats.org/officeDocument/2006/relationships/hyperlink" Target="https://cloud.google.com/sql/docs/introduction" TargetMode="External"/><Relationship Id="rId9" Type="http://schemas.openxmlformats.org/officeDocument/2006/relationships/hyperlink" Target="https://cloud.google.com/storage/docs/introduction"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cloud.google.com/terms/services"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ZMQ2n6i-7jw" TargetMode="External"/><Relationship Id="rId2" Type="http://schemas.openxmlformats.org/officeDocument/2006/relationships/hyperlink" Target="https://cloud.google.com/sql?hl=en"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www.youtube.com/watch?v=q6noaMAnk5s" TargetMode="External"/><Relationship Id="rId4" Type="http://schemas.openxmlformats.org/officeDocument/2006/relationships/hyperlink" Target="https://cloud.google.com/sql/docs/introduction"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ZMQ2n6i-7jw" TargetMode="External"/><Relationship Id="rId2" Type="http://schemas.openxmlformats.org/officeDocument/2006/relationships/hyperlink" Target="https://cloud.google.com/sql?hl=en" TargetMode="External"/><Relationship Id="rId1" Type="http://schemas.openxmlformats.org/officeDocument/2006/relationships/slideLayout" Target="../slideLayouts/slideLayout1.xml"/><Relationship Id="rId5" Type="http://schemas.openxmlformats.org/officeDocument/2006/relationships/hyperlink" Target="https://www.youtube.com/watch?v=q6noaMAnk5s" TargetMode="External"/><Relationship Id="rId4" Type="http://schemas.openxmlformats.org/officeDocument/2006/relationships/hyperlink" Target="https://cloud.google.com/sql/docs/introductio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20" name="Freeform: Shape 19">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18" name="Freeform: Shape 17">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199DCE0C-F1FB-4A56-3087-BFC63749187C}"/>
              </a:ext>
            </a:extLst>
          </p:cNvPr>
          <p:cNvSpPr>
            <a:spLocks noGrp="1"/>
          </p:cNvSpPr>
          <p:nvPr>
            <p:ph type="ctrTitle"/>
          </p:nvPr>
        </p:nvSpPr>
        <p:spPr>
          <a:xfrm>
            <a:off x="3215729" y="1764407"/>
            <a:ext cx="5760846" cy="2310312"/>
          </a:xfrm>
        </p:spPr>
        <p:txBody>
          <a:bodyPr>
            <a:normAutofit/>
          </a:bodyPr>
          <a:lstStyle/>
          <a:p>
            <a:r>
              <a:rPr lang="en-US" sz="5200" b="1" i="0" cap="all">
                <a:solidFill>
                  <a:schemeClr val="tx2"/>
                </a:solidFill>
                <a:effectLst/>
                <a:latin typeface="futura-pt"/>
              </a:rPr>
              <a:t>GENAI DEVELOPER GCP BRIGHTSPEED</a:t>
            </a:r>
            <a:endParaRPr lang="en-US" sz="5200">
              <a:solidFill>
                <a:schemeClr val="tx2"/>
              </a:solidFill>
            </a:endParaRPr>
          </a:p>
        </p:txBody>
      </p:sp>
      <p:sp>
        <p:nvSpPr>
          <p:cNvPr id="3" name="Subtitle 2">
            <a:extLst>
              <a:ext uri="{FF2B5EF4-FFF2-40B4-BE49-F238E27FC236}">
                <a16:creationId xmlns:a16="http://schemas.microsoft.com/office/drawing/2014/main" id="{299E41A6-2B8B-D012-5074-0F74A7DF31C6}"/>
              </a:ext>
            </a:extLst>
          </p:cNvPr>
          <p:cNvSpPr>
            <a:spLocks noGrp="1"/>
          </p:cNvSpPr>
          <p:nvPr>
            <p:ph type="subTitle" idx="1"/>
          </p:nvPr>
        </p:nvSpPr>
        <p:spPr>
          <a:xfrm>
            <a:off x="3215729" y="4165152"/>
            <a:ext cx="5760846" cy="682079"/>
          </a:xfrm>
        </p:spPr>
        <p:txBody>
          <a:bodyPr>
            <a:normAutofit/>
          </a:bodyPr>
          <a:lstStyle/>
          <a:p>
            <a:r>
              <a:rPr lang="en-US" dirty="0">
                <a:solidFill>
                  <a:schemeClr val="tx2"/>
                </a:solidFill>
              </a:rPr>
              <a:t>GCP</a:t>
            </a:r>
          </a:p>
        </p:txBody>
      </p:sp>
    </p:spTree>
    <p:extLst>
      <p:ext uri="{BB962C8B-B14F-4D97-AF65-F5344CB8AC3E}">
        <p14:creationId xmlns:p14="http://schemas.microsoft.com/office/powerpoint/2010/main" val="28969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FF6A8BD1-FFF8-3BA7-0D6C-EF6C924EBFD9}"/>
              </a:ext>
            </a:extLst>
          </p:cNvPr>
          <p:cNvSpPr txBox="1"/>
          <p:nvPr/>
        </p:nvSpPr>
        <p:spPr>
          <a:xfrm>
            <a:off x="79624" y="6625910"/>
            <a:ext cx="6097712" cy="215444"/>
          </a:xfrm>
          <a:prstGeom prst="rect">
            <a:avLst/>
          </a:prstGeom>
          <a:noFill/>
        </p:spPr>
        <p:txBody>
          <a:bodyPr wrap="square">
            <a:spAutoFit/>
          </a:bodyPr>
          <a:lstStyle/>
          <a:p>
            <a:r>
              <a:rPr lang="en-US" sz="800" dirty="0"/>
              <a:t>Ref: https://www.youtube.com/watch?v=q6noaMAnk5s</a:t>
            </a:r>
          </a:p>
        </p:txBody>
      </p:sp>
      <p:grpSp>
        <p:nvGrpSpPr>
          <p:cNvPr id="8" name="Group 7">
            <a:extLst>
              <a:ext uri="{FF2B5EF4-FFF2-40B4-BE49-F238E27FC236}">
                <a16:creationId xmlns:a16="http://schemas.microsoft.com/office/drawing/2014/main" id="{A963169A-FD86-FE9E-5C36-3C1E18C5CB28}"/>
              </a:ext>
            </a:extLst>
          </p:cNvPr>
          <p:cNvGrpSpPr/>
          <p:nvPr/>
        </p:nvGrpSpPr>
        <p:grpSpPr>
          <a:xfrm>
            <a:off x="603607" y="1058205"/>
            <a:ext cx="8229600" cy="4243260"/>
            <a:chOff x="603607" y="1058205"/>
            <a:chExt cx="8229600" cy="4243260"/>
          </a:xfrm>
        </p:grpSpPr>
        <p:pic>
          <p:nvPicPr>
            <p:cNvPr id="3" name="Picture 2">
              <a:extLst>
                <a:ext uri="{FF2B5EF4-FFF2-40B4-BE49-F238E27FC236}">
                  <a16:creationId xmlns:a16="http://schemas.microsoft.com/office/drawing/2014/main" id="{FFB9A9DB-D5D3-1702-BE9D-F6A214C412CB}"/>
                </a:ext>
              </a:extLst>
            </p:cNvPr>
            <p:cNvPicPr>
              <a:picLocks noChangeAspect="1"/>
            </p:cNvPicPr>
            <p:nvPr/>
          </p:nvPicPr>
          <p:blipFill>
            <a:blip r:embed="rId2"/>
            <a:stretch>
              <a:fillRect/>
            </a:stretch>
          </p:blipFill>
          <p:spPr>
            <a:xfrm>
              <a:off x="603607" y="1058205"/>
              <a:ext cx="8229600" cy="4240831"/>
            </a:xfrm>
            <a:prstGeom prst="rect">
              <a:avLst/>
            </a:prstGeom>
          </p:spPr>
        </p:pic>
        <p:sp>
          <p:nvSpPr>
            <p:cNvPr id="6" name="Oval 5">
              <a:extLst>
                <a:ext uri="{FF2B5EF4-FFF2-40B4-BE49-F238E27FC236}">
                  <a16:creationId xmlns:a16="http://schemas.microsoft.com/office/drawing/2014/main" id="{B11DCB5D-AEA0-DA65-CDF6-11347140B93F}"/>
                </a:ext>
              </a:extLst>
            </p:cNvPr>
            <p:cNvSpPr/>
            <p:nvPr/>
          </p:nvSpPr>
          <p:spPr>
            <a:xfrm>
              <a:off x="3226084" y="4387065"/>
              <a:ext cx="914400" cy="9144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94211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FF6A8BD1-FFF8-3BA7-0D6C-EF6C924EBFD9}"/>
              </a:ext>
            </a:extLst>
          </p:cNvPr>
          <p:cNvSpPr txBox="1"/>
          <p:nvPr/>
        </p:nvSpPr>
        <p:spPr>
          <a:xfrm>
            <a:off x="79624" y="6625910"/>
            <a:ext cx="6097712" cy="215444"/>
          </a:xfrm>
          <a:prstGeom prst="rect">
            <a:avLst/>
          </a:prstGeom>
          <a:noFill/>
        </p:spPr>
        <p:txBody>
          <a:bodyPr wrap="square">
            <a:spAutoFit/>
          </a:bodyPr>
          <a:lstStyle/>
          <a:p>
            <a:r>
              <a:rPr lang="en-US" sz="800" dirty="0"/>
              <a:t>Ref: https://www.youtube.com/watch?v=q6noaMAnk5s</a:t>
            </a:r>
          </a:p>
        </p:txBody>
      </p:sp>
      <p:grpSp>
        <p:nvGrpSpPr>
          <p:cNvPr id="10" name="Group 9">
            <a:extLst>
              <a:ext uri="{FF2B5EF4-FFF2-40B4-BE49-F238E27FC236}">
                <a16:creationId xmlns:a16="http://schemas.microsoft.com/office/drawing/2014/main" id="{6C3A6055-A42D-2BE3-AB0F-9DEF986AF13E}"/>
              </a:ext>
            </a:extLst>
          </p:cNvPr>
          <p:cNvGrpSpPr/>
          <p:nvPr/>
        </p:nvGrpSpPr>
        <p:grpSpPr>
          <a:xfrm>
            <a:off x="339047" y="1142390"/>
            <a:ext cx="8229600" cy="4279754"/>
            <a:chOff x="339047" y="1142390"/>
            <a:chExt cx="8229600" cy="4279754"/>
          </a:xfrm>
        </p:grpSpPr>
        <p:pic>
          <p:nvPicPr>
            <p:cNvPr id="5" name="Picture 4">
              <a:extLst>
                <a:ext uri="{FF2B5EF4-FFF2-40B4-BE49-F238E27FC236}">
                  <a16:creationId xmlns:a16="http://schemas.microsoft.com/office/drawing/2014/main" id="{65BE04F8-62A3-AE2D-81BF-FE84B7044860}"/>
                </a:ext>
              </a:extLst>
            </p:cNvPr>
            <p:cNvPicPr>
              <a:picLocks noChangeAspect="1"/>
            </p:cNvPicPr>
            <p:nvPr/>
          </p:nvPicPr>
          <p:blipFill>
            <a:blip r:embed="rId2"/>
            <a:stretch>
              <a:fillRect/>
            </a:stretch>
          </p:blipFill>
          <p:spPr>
            <a:xfrm>
              <a:off x="339047" y="1142390"/>
              <a:ext cx="8229600" cy="4279754"/>
            </a:xfrm>
            <a:prstGeom prst="rect">
              <a:avLst/>
            </a:prstGeom>
          </p:spPr>
        </p:pic>
        <p:sp>
          <p:nvSpPr>
            <p:cNvPr id="9" name="Oval 8">
              <a:extLst>
                <a:ext uri="{FF2B5EF4-FFF2-40B4-BE49-F238E27FC236}">
                  <a16:creationId xmlns:a16="http://schemas.microsoft.com/office/drawing/2014/main" id="{C15F87BA-7FC4-A973-0DE1-DF99F7873C7F}"/>
                </a:ext>
              </a:extLst>
            </p:cNvPr>
            <p:cNvSpPr/>
            <p:nvPr/>
          </p:nvSpPr>
          <p:spPr>
            <a:xfrm>
              <a:off x="3739792" y="3282267"/>
              <a:ext cx="1920240" cy="9144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58038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FF6A8BD1-FFF8-3BA7-0D6C-EF6C924EBFD9}"/>
              </a:ext>
            </a:extLst>
          </p:cNvPr>
          <p:cNvSpPr txBox="1"/>
          <p:nvPr/>
        </p:nvSpPr>
        <p:spPr>
          <a:xfrm>
            <a:off x="79624" y="6625910"/>
            <a:ext cx="6097712" cy="215444"/>
          </a:xfrm>
          <a:prstGeom prst="rect">
            <a:avLst/>
          </a:prstGeom>
          <a:noFill/>
        </p:spPr>
        <p:txBody>
          <a:bodyPr wrap="square">
            <a:spAutoFit/>
          </a:bodyPr>
          <a:lstStyle/>
          <a:p>
            <a:r>
              <a:rPr lang="en-US" sz="800" dirty="0"/>
              <a:t>Ref: https://www.youtube.com/watch?v=q6noaMAnk5s</a:t>
            </a:r>
          </a:p>
        </p:txBody>
      </p:sp>
      <p:pic>
        <p:nvPicPr>
          <p:cNvPr id="3" name="Picture 2">
            <a:extLst>
              <a:ext uri="{FF2B5EF4-FFF2-40B4-BE49-F238E27FC236}">
                <a16:creationId xmlns:a16="http://schemas.microsoft.com/office/drawing/2014/main" id="{9208B891-52AD-5239-227F-B2D66C5F0F32}"/>
              </a:ext>
            </a:extLst>
          </p:cNvPr>
          <p:cNvPicPr>
            <a:picLocks noChangeAspect="1"/>
          </p:cNvPicPr>
          <p:nvPr/>
        </p:nvPicPr>
        <p:blipFill>
          <a:blip r:embed="rId2"/>
          <a:stretch>
            <a:fillRect/>
          </a:stretch>
        </p:blipFill>
        <p:spPr>
          <a:xfrm>
            <a:off x="244011" y="695041"/>
            <a:ext cx="8229600" cy="4176279"/>
          </a:xfrm>
          <a:prstGeom prst="rect">
            <a:avLst/>
          </a:prstGeom>
        </p:spPr>
      </p:pic>
      <p:pic>
        <p:nvPicPr>
          <p:cNvPr id="5" name="Picture 4">
            <a:extLst>
              <a:ext uri="{FF2B5EF4-FFF2-40B4-BE49-F238E27FC236}">
                <a16:creationId xmlns:a16="http://schemas.microsoft.com/office/drawing/2014/main" id="{6EA89818-D299-A5E9-1815-33F82C2FA040}"/>
              </a:ext>
            </a:extLst>
          </p:cNvPr>
          <p:cNvPicPr>
            <a:picLocks noChangeAspect="1"/>
          </p:cNvPicPr>
          <p:nvPr/>
        </p:nvPicPr>
        <p:blipFill>
          <a:blip r:embed="rId3"/>
          <a:stretch>
            <a:fillRect/>
          </a:stretch>
        </p:blipFill>
        <p:spPr>
          <a:xfrm>
            <a:off x="385280" y="4302726"/>
            <a:ext cx="2743200" cy="1926983"/>
          </a:xfrm>
          <a:prstGeom prst="rect">
            <a:avLst/>
          </a:prstGeom>
        </p:spPr>
      </p:pic>
      <p:pic>
        <p:nvPicPr>
          <p:cNvPr id="8" name="Picture 7">
            <a:extLst>
              <a:ext uri="{FF2B5EF4-FFF2-40B4-BE49-F238E27FC236}">
                <a16:creationId xmlns:a16="http://schemas.microsoft.com/office/drawing/2014/main" id="{A49BFB99-FBBA-4683-CDCB-29769AA88FD6}"/>
              </a:ext>
            </a:extLst>
          </p:cNvPr>
          <p:cNvPicPr>
            <a:picLocks noChangeAspect="1"/>
          </p:cNvPicPr>
          <p:nvPr/>
        </p:nvPicPr>
        <p:blipFill>
          <a:blip r:embed="rId4"/>
          <a:stretch>
            <a:fillRect/>
          </a:stretch>
        </p:blipFill>
        <p:spPr>
          <a:xfrm>
            <a:off x="9204789" y="3472938"/>
            <a:ext cx="2743200" cy="3236906"/>
          </a:xfrm>
          <a:prstGeom prst="rect">
            <a:avLst/>
          </a:prstGeom>
        </p:spPr>
      </p:pic>
      <p:pic>
        <p:nvPicPr>
          <p:cNvPr id="10" name="Picture 9">
            <a:extLst>
              <a:ext uri="{FF2B5EF4-FFF2-40B4-BE49-F238E27FC236}">
                <a16:creationId xmlns:a16="http://schemas.microsoft.com/office/drawing/2014/main" id="{49F6EBCD-C880-2B89-44D9-201C69F267BE}"/>
              </a:ext>
            </a:extLst>
          </p:cNvPr>
          <p:cNvPicPr>
            <a:picLocks noChangeAspect="1"/>
          </p:cNvPicPr>
          <p:nvPr/>
        </p:nvPicPr>
        <p:blipFill>
          <a:blip r:embed="rId5"/>
          <a:stretch>
            <a:fillRect/>
          </a:stretch>
        </p:blipFill>
        <p:spPr>
          <a:xfrm>
            <a:off x="4717551" y="4302726"/>
            <a:ext cx="2743200" cy="1957526"/>
          </a:xfrm>
          <a:prstGeom prst="rect">
            <a:avLst/>
          </a:prstGeom>
        </p:spPr>
      </p:pic>
    </p:spTree>
    <p:extLst>
      <p:ext uri="{BB962C8B-B14F-4D97-AF65-F5344CB8AC3E}">
        <p14:creationId xmlns:p14="http://schemas.microsoft.com/office/powerpoint/2010/main" val="592575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970371"/>
            <a:ext cx="3845104" cy="3877985"/>
          </a:xfrm>
          <a:prstGeom prst="rect">
            <a:avLst/>
          </a:prstGeom>
          <a:noFill/>
        </p:spPr>
        <p:txBody>
          <a:bodyPr wrap="square" rtlCol="0">
            <a:spAutoFit/>
          </a:bodyPr>
          <a:lstStyle/>
          <a:p>
            <a:pPr>
              <a:spcBef>
                <a:spcPts val="1800"/>
              </a:spcBef>
              <a:spcAft>
                <a:spcPts val="1800"/>
              </a:spcAft>
            </a:pPr>
            <a:r>
              <a:rPr lang="en-US" sz="1200" b="1" dirty="0">
                <a:solidFill>
                  <a:srgbClr val="161616"/>
                </a:solidFill>
              </a:rPr>
              <a:t>Database configurations with Cloud SQL</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a Cloud SQL instance</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database tables and import .</a:t>
            </a:r>
            <a:r>
              <a:rPr lang="en-US" sz="1200" dirty="0" err="1">
                <a:solidFill>
                  <a:srgbClr val="161616"/>
                </a:solidFill>
              </a:rPr>
              <a:t>sql</a:t>
            </a:r>
            <a:r>
              <a:rPr lang="en-US" sz="1200" dirty="0">
                <a:solidFill>
                  <a:srgbClr val="161616"/>
                </a:solidFill>
              </a:rPr>
              <a:t> data from Cloud Storage</a:t>
            </a:r>
          </a:p>
          <a:p>
            <a:pPr marL="171450" indent="-171450">
              <a:spcBef>
                <a:spcPts val="1800"/>
              </a:spcBef>
              <a:spcAft>
                <a:spcPts val="1800"/>
              </a:spcAft>
              <a:buFont typeface="Arial" panose="020B0604020202020204" pitchFamily="34" charset="0"/>
              <a:buChar char="•"/>
            </a:pPr>
            <a:r>
              <a:rPr lang="en-US" sz="1200" dirty="0">
                <a:solidFill>
                  <a:srgbClr val="161616"/>
                </a:solidFill>
              </a:rPr>
              <a:t>Explore data with SQL statements</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a:t>
            </a:r>
            <a:r>
              <a:rPr lang="en-US" sz="1200" dirty="0" err="1">
                <a:solidFill>
                  <a:srgbClr val="161616"/>
                </a:solidFill>
              </a:rPr>
              <a:t>BigQuery</a:t>
            </a:r>
            <a:r>
              <a:rPr lang="en-US" sz="1200" dirty="0">
                <a:solidFill>
                  <a:srgbClr val="161616"/>
                </a:solidFill>
              </a:rPr>
              <a:t> Federated Queries and Data Studio</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Compute Engine (GCE) using the Cloud SQL Auth proxy (previously called the Cloud SQL proxy)</a:t>
            </a:r>
          </a:p>
        </p:txBody>
      </p:sp>
    </p:spTree>
    <p:extLst>
      <p:ext uri="{BB962C8B-B14F-4D97-AF65-F5344CB8AC3E}">
        <p14:creationId xmlns:p14="http://schemas.microsoft.com/office/powerpoint/2010/main" val="1269035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324CBF-1FFF-A4EB-31C7-364BE251C8B6}"/>
              </a:ext>
            </a:extLst>
          </p:cNvPr>
          <p:cNvSpPr/>
          <p:nvPr/>
        </p:nvSpPr>
        <p:spPr>
          <a:xfrm>
            <a:off x="244011" y="1500027"/>
            <a:ext cx="4114800" cy="5239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970371"/>
            <a:ext cx="3845104" cy="3877985"/>
          </a:xfrm>
          <a:prstGeom prst="rect">
            <a:avLst/>
          </a:prstGeom>
          <a:noFill/>
        </p:spPr>
        <p:txBody>
          <a:bodyPr wrap="square" rtlCol="0">
            <a:spAutoFit/>
          </a:bodyPr>
          <a:lstStyle/>
          <a:p>
            <a:pPr>
              <a:spcBef>
                <a:spcPts val="1800"/>
              </a:spcBef>
              <a:spcAft>
                <a:spcPts val="1800"/>
              </a:spcAft>
            </a:pPr>
            <a:r>
              <a:rPr lang="en-US" sz="1200" b="1" dirty="0">
                <a:solidFill>
                  <a:srgbClr val="161616"/>
                </a:solidFill>
              </a:rPr>
              <a:t>Database configurations with Cloud SQL</a:t>
            </a:r>
          </a:p>
          <a:p>
            <a:pPr marL="171450" indent="-171450">
              <a:spcBef>
                <a:spcPts val="1800"/>
              </a:spcBef>
              <a:spcAft>
                <a:spcPts val="1800"/>
              </a:spcAft>
              <a:buFont typeface="Arial" panose="020B0604020202020204" pitchFamily="34" charset="0"/>
              <a:buChar char="•"/>
            </a:pPr>
            <a:r>
              <a:rPr lang="en-US" sz="1200" b="1" dirty="0">
                <a:solidFill>
                  <a:srgbClr val="161616"/>
                </a:solidFill>
              </a:rPr>
              <a:t>Create a Cloud SQL instance</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database tables and import .</a:t>
            </a:r>
            <a:r>
              <a:rPr lang="en-US" sz="1200" dirty="0" err="1">
                <a:solidFill>
                  <a:srgbClr val="161616"/>
                </a:solidFill>
              </a:rPr>
              <a:t>sql</a:t>
            </a:r>
            <a:r>
              <a:rPr lang="en-US" sz="1200" dirty="0">
                <a:solidFill>
                  <a:srgbClr val="161616"/>
                </a:solidFill>
              </a:rPr>
              <a:t> data from Cloud Storage</a:t>
            </a:r>
          </a:p>
          <a:p>
            <a:pPr marL="171450" indent="-171450">
              <a:spcBef>
                <a:spcPts val="1800"/>
              </a:spcBef>
              <a:spcAft>
                <a:spcPts val="1800"/>
              </a:spcAft>
              <a:buFont typeface="Arial" panose="020B0604020202020204" pitchFamily="34" charset="0"/>
              <a:buChar char="•"/>
            </a:pPr>
            <a:r>
              <a:rPr lang="en-US" sz="1200" dirty="0">
                <a:solidFill>
                  <a:srgbClr val="161616"/>
                </a:solidFill>
              </a:rPr>
              <a:t>Explore data with SQL statements</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a:t>
            </a:r>
            <a:r>
              <a:rPr lang="en-US" sz="1200" dirty="0" err="1">
                <a:solidFill>
                  <a:srgbClr val="161616"/>
                </a:solidFill>
              </a:rPr>
              <a:t>BigQuery</a:t>
            </a:r>
            <a:r>
              <a:rPr lang="en-US" sz="1200" dirty="0">
                <a:solidFill>
                  <a:srgbClr val="161616"/>
                </a:solidFill>
              </a:rPr>
              <a:t> Federated Queries and Data Studio</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Compute Engine (GCE) using the Cloud SQL Auth proxy (previously called the Cloud SQL proxy)</a:t>
            </a:r>
          </a:p>
        </p:txBody>
      </p:sp>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Tree>
    <p:extLst>
      <p:ext uri="{BB962C8B-B14F-4D97-AF65-F5344CB8AC3E}">
        <p14:creationId xmlns:p14="http://schemas.microsoft.com/office/powerpoint/2010/main" val="313122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7E27FFEA-30DD-24AA-D9D8-2FC44D621871}"/>
              </a:ext>
            </a:extLst>
          </p:cNvPr>
          <p:cNvSpPr txBox="1"/>
          <p:nvPr/>
        </p:nvSpPr>
        <p:spPr>
          <a:xfrm>
            <a:off x="244011" y="824594"/>
            <a:ext cx="8589196" cy="2508379"/>
          </a:xfrm>
          <a:prstGeom prst="rect">
            <a:avLst/>
          </a:prstGeom>
          <a:noFill/>
        </p:spPr>
        <p:txBody>
          <a:bodyPr wrap="square" rtlCol="0">
            <a:spAutoFit/>
          </a:bodyPr>
          <a:lstStyle/>
          <a:p>
            <a:pPr>
              <a:spcBef>
                <a:spcPts val="600"/>
              </a:spcBef>
            </a:pPr>
            <a:r>
              <a:rPr lang="en-US" sz="1200" b="1" dirty="0">
                <a:solidFill>
                  <a:srgbClr val="161616"/>
                </a:solidFill>
              </a:rPr>
              <a:t>Step1: create a Free Instance</a:t>
            </a:r>
          </a:p>
          <a:p>
            <a:pPr marL="171450" indent="-171450">
              <a:spcBef>
                <a:spcPts val="600"/>
              </a:spcBef>
              <a:buFont typeface="Arial" panose="020B0604020202020204" pitchFamily="34" charset="0"/>
              <a:buChar char="•"/>
            </a:pPr>
            <a:r>
              <a:rPr lang="en-US" sz="1200" dirty="0">
                <a:solidFill>
                  <a:srgbClr val="161616"/>
                </a:solidFill>
              </a:rPr>
              <a:t>https://cloud.google.com/free/?utm_source=google&amp;utm_medium=cpc&amp;utm_campaign=japac-IN-all-en-dr-BKWS-all-core-trial-EXA-dr-1605216&amp;utm_content=text-ad-none-none-DEV_c-CRE_644159077391-ADGP_Hybrid+%7C+BKWS+-+EXA+%7C+Txt+~+GCP_General_core+brand_main-KWID_43700074766895886-aud-1596662389094:kwd-6458750523&amp;userloc_9062061-network_g&amp;utm_term=KW_google+cloud&amp;gad_source=1&amp;gclid=Cj0KCQiAnrOtBhDIARIsAFsSe50U3jot_YMOuqLpVsSh2NKxWEnnrQ6ti53tZgGZXmxDgU3GGkor2ToaAppoEALw_wcB&amp;gclsrc=aw.ds&amp;hl=en</a:t>
            </a:r>
          </a:p>
          <a:p>
            <a:pPr marL="171450" indent="-171450">
              <a:spcBef>
                <a:spcPts val="600"/>
              </a:spcBef>
              <a:buFont typeface="Arial" panose="020B0604020202020204" pitchFamily="34" charset="0"/>
              <a:buChar char="•"/>
            </a:pPr>
            <a:endParaRPr lang="en-US" sz="1200" dirty="0">
              <a:solidFill>
                <a:srgbClr val="161616"/>
              </a:solidFill>
            </a:endParaRPr>
          </a:p>
          <a:p>
            <a:pPr marL="171450" indent="-171450">
              <a:spcBef>
                <a:spcPts val="600"/>
              </a:spcBef>
              <a:buFont typeface="Arial" panose="020B0604020202020204" pitchFamily="34" charset="0"/>
              <a:buChar char="•"/>
            </a:pPr>
            <a:endParaRPr lang="en-US" sz="1200" dirty="0">
              <a:solidFill>
                <a:srgbClr val="161616"/>
              </a:solidFill>
            </a:endParaRPr>
          </a:p>
          <a:p>
            <a:pPr marL="171450" indent="-171450">
              <a:spcBef>
                <a:spcPts val="600"/>
              </a:spcBef>
              <a:buFont typeface="Arial" panose="020B0604020202020204" pitchFamily="34" charset="0"/>
              <a:buChar char="•"/>
            </a:pPr>
            <a:endParaRPr lang="en-US" sz="1200" dirty="0">
              <a:solidFill>
                <a:srgbClr val="161616"/>
              </a:solidFill>
            </a:endParaRPr>
          </a:p>
          <a:p>
            <a:pPr marL="171450" indent="-171450">
              <a:spcBef>
                <a:spcPts val="600"/>
              </a:spcBef>
              <a:buFont typeface="Arial" panose="020B0604020202020204" pitchFamily="34" charset="0"/>
              <a:buChar char="•"/>
            </a:pPr>
            <a:endParaRPr lang="en-US" sz="1200" dirty="0">
              <a:solidFill>
                <a:srgbClr val="161616"/>
              </a:solidFill>
            </a:endParaRPr>
          </a:p>
        </p:txBody>
      </p:sp>
      <p:pic>
        <p:nvPicPr>
          <p:cNvPr id="11" name="Picture 10">
            <a:extLst>
              <a:ext uri="{FF2B5EF4-FFF2-40B4-BE49-F238E27FC236}">
                <a16:creationId xmlns:a16="http://schemas.microsoft.com/office/drawing/2014/main" id="{91461421-6AE0-CD01-6A0B-91EEB003572D}"/>
              </a:ext>
            </a:extLst>
          </p:cNvPr>
          <p:cNvPicPr>
            <a:picLocks noChangeAspect="1"/>
          </p:cNvPicPr>
          <p:nvPr/>
        </p:nvPicPr>
        <p:blipFill>
          <a:blip r:embed="rId2"/>
          <a:stretch>
            <a:fillRect/>
          </a:stretch>
        </p:blipFill>
        <p:spPr>
          <a:xfrm>
            <a:off x="346753" y="2731017"/>
            <a:ext cx="4572000" cy="501630"/>
          </a:xfrm>
          <a:prstGeom prst="rect">
            <a:avLst/>
          </a:prstGeom>
        </p:spPr>
      </p:pic>
      <p:pic>
        <p:nvPicPr>
          <p:cNvPr id="13" name="Picture 12">
            <a:extLst>
              <a:ext uri="{FF2B5EF4-FFF2-40B4-BE49-F238E27FC236}">
                <a16:creationId xmlns:a16="http://schemas.microsoft.com/office/drawing/2014/main" id="{E49AAB77-E83B-F9EE-9A5A-81E17D0F5C97}"/>
              </a:ext>
            </a:extLst>
          </p:cNvPr>
          <p:cNvPicPr>
            <a:picLocks noChangeAspect="1"/>
          </p:cNvPicPr>
          <p:nvPr/>
        </p:nvPicPr>
        <p:blipFill>
          <a:blip r:embed="rId3"/>
          <a:stretch>
            <a:fillRect/>
          </a:stretch>
        </p:blipFill>
        <p:spPr>
          <a:xfrm>
            <a:off x="346753" y="3701499"/>
            <a:ext cx="4572000" cy="2097387"/>
          </a:xfrm>
          <a:prstGeom prst="rect">
            <a:avLst/>
          </a:prstGeom>
        </p:spPr>
      </p:pic>
      <p:pic>
        <p:nvPicPr>
          <p:cNvPr id="15" name="Picture 14">
            <a:extLst>
              <a:ext uri="{FF2B5EF4-FFF2-40B4-BE49-F238E27FC236}">
                <a16:creationId xmlns:a16="http://schemas.microsoft.com/office/drawing/2014/main" id="{549254ED-143C-1107-FC41-2900F3EBFEE3}"/>
              </a:ext>
            </a:extLst>
          </p:cNvPr>
          <p:cNvPicPr>
            <a:picLocks noChangeAspect="1"/>
          </p:cNvPicPr>
          <p:nvPr/>
        </p:nvPicPr>
        <p:blipFill>
          <a:blip r:embed="rId4"/>
          <a:stretch>
            <a:fillRect/>
          </a:stretch>
        </p:blipFill>
        <p:spPr>
          <a:xfrm>
            <a:off x="5315593" y="2118005"/>
            <a:ext cx="2743200" cy="4487091"/>
          </a:xfrm>
          <a:prstGeom prst="rect">
            <a:avLst/>
          </a:prstGeom>
        </p:spPr>
      </p:pic>
      <p:sp>
        <p:nvSpPr>
          <p:cNvPr id="2" name="Arrow: Down 1">
            <a:extLst>
              <a:ext uri="{FF2B5EF4-FFF2-40B4-BE49-F238E27FC236}">
                <a16:creationId xmlns:a16="http://schemas.microsoft.com/office/drawing/2014/main" id="{C518C1C9-B5B8-84E9-5FFE-68ADDD63879B}"/>
              </a:ext>
            </a:extLst>
          </p:cNvPr>
          <p:cNvSpPr/>
          <p:nvPr/>
        </p:nvSpPr>
        <p:spPr>
          <a:xfrm>
            <a:off x="2445249" y="3332973"/>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79C51B2C-CF07-1B2C-2411-2C3D87D9F56C}"/>
              </a:ext>
            </a:extLst>
          </p:cNvPr>
          <p:cNvSpPr/>
          <p:nvPr/>
        </p:nvSpPr>
        <p:spPr>
          <a:xfrm rot="16200000">
            <a:off x="4918139" y="4565929"/>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BEDF1DF7-E8D0-6138-6C6E-D63949662D58}"/>
              </a:ext>
            </a:extLst>
          </p:cNvPr>
          <p:cNvSpPr/>
          <p:nvPr/>
        </p:nvSpPr>
        <p:spPr>
          <a:xfrm rot="16200000">
            <a:off x="8157008" y="4474347"/>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58FE811-3F79-02B6-34A8-F256A3A2673F}"/>
              </a:ext>
            </a:extLst>
          </p:cNvPr>
          <p:cNvPicPr>
            <a:picLocks noChangeAspect="1"/>
          </p:cNvPicPr>
          <p:nvPr/>
        </p:nvPicPr>
        <p:blipFill>
          <a:blip r:embed="rId5"/>
          <a:stretch>
            <a:fillRect/>
          </a:stretch>
        </p:blipFill>
        <p:spPr>
          <a:xfrm>
            <a:off x="8534400" y="3701498"/>
            <a:ext cx="3657600" cy="1972186"/>
          </a:xfrm>
          <a:prstGeom prst="rect">
            <a:avLst/>
          </a:prstGeom>
        </p:spPr>
      </p:pic>
    </p:spTree>
    <p:extLst>
      <p:ext uri="{BB962C8B-B14F-4D97-AF65-F5344CB8AC3E}">
        <p14:creationId xmlns:p14="http://schemas.microsoft.com/office/powerpoint/2010/main" val="3581271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7E27FFEA-30DD-24AA-D9D8-2FC44D621871}"/>
              </a:ext>
            </a:extLst>
          </p:cNvPr>
          <p:cNvSpPr txBox="1"/>
          <p:nvPr/>
        </p:nvSpPr>
        <p:spPr>
          <a:xfrm>
            <a:off x="244011" y="824594"/>
            <a:ext cx="8589196" cy="5770811"/>
          </a:xfrm>
          <a:prstGeom prst="rect">
            <a:avLst/>
          </a:prstGeom>
          <a:noFill/>
        </p:spPr>
        <p:txBody>
          <a:bodyPr wrap="square" rtlCol="0">
            <a:spAutoFit/>
          </a:bodyPr>
          <a:lstStyle/>
          <a:p>
            <a:pPr>
              <a:spcBef>
                <a:spcPts val="600"/>
              </a:spcBef>
            </a:pPr>
            <a:r>
              <a:rPr lang="en-US" sz="1200" b="1" dirty="0">
                <a:solidFill>
                  <a:srgbClr val="161616"/>
                </a:solidFill>
              </a:rPr>
              <a:t>Step2: </a:t>
            </a:r>
            <a:r>
              <a:rPr lang="en-US" sz="1200" dirty="0">
                <a:solidFill>
                  <a:srgbClr val="161616"/>
                </a:solidFill>
              </a:rPr>
              <a:t>Go to Console and Click SQL</a:t>
            </a: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r>
              <a:rPr lang="en-US" sz="1200" b="1" dirty="0">
                <a:solidFill>
                  <a:srgbClr val="161616"/>
                </a:solidFill>
              </a:rPr>
              <a:t>Step3</a:t>
            </a:r>
            <a:r>
              <a:rPr lang="en-US" sz="1200" dirty="0">
                <a:solidFill>
                  <a:srgbClr val="161616"/>
                </a:solidFill>
              </a:rPr>
              <a:t>: Click ‘Create instance with your Free credits’</a:t>
            </a: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r>
              <a:rPr lang="en-US" sz="1200" b="1" dirty="0">
                <a:solidFill>
                  <a:srgbClr val="161616"/>
                </a:solidFill>
              </a:rPr>
              <a:t>Step4</a:t>
            </a:r>
            <a:r>
              <a:rPr lang="en-US" sz="1200" dirty="0">
                <a:solidFill>
                  <a:srgbClr val="161616"/>
                </a:solidFill>
              </a:rPr>
              <a:t>: Click ‘Choose MySQL’</a:t>
            </a: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r>
              <a:rPr lang="en-US" sz="1200" b="1" dirty="0">
                <a:solidFill>
                  <a:srgbClr val="161616"/>
                </a:solidFill>
              </a:rPr>
              <a:t>Step5</a:t>
            </a:r>
            <a:r>
              <a:rPr lang="en-US" sz="1200" dirty="0">
                <a:solidFill>
                  <a:srgbClr val="161616"/>
                </a:solidFill>
              </a:rPr>
              <a:t>: Enable API (if system prompts)</a:t>
            </a:r>
          </a:p>
          <a:p>
            <a:pPr marL="171450" indent="-171450">
              <a:spcBef>
                <a:spcPts val="600"/>
              </a:spcBef>
              <a:buFont typeface="Arial" panose="020B0604020202020204" pitchFamily="34" charset="0"/>
              <a:buChar char="•"/>
            </a:pPr>
            <a:endParaRPr lang="en-US" sz="1200" dirty="0">
              <a:solidFill>
                <a:srgbClr val="161616"/>
              </a:solidFill>
            </a:endParaRPr>
          </a:p>
        </p:txBody>
      </p:sp>
      <p:pic>
        <p:nvPicPr>
          <p:cNvPr id="9" name="Picture 8">
            <a:extLst>
              <a:ext uri="{FF2B5EF4-FFF2-40B4-BE49-F238E27FC236}">
                <a16:creationId xmlns:a16="http://schemas.microsoft.com/office/drawing/2014/main" id="{17D5EA24-2311-78A9-51A3-7C501F520B37}"/>
              </a:ext>
            </a:extLst>
          </p:cNvPr>
          <p:cNvPicPr>
            <a:picLocks noChangeAspect="1"/>
          </p:cNvPicPr>
          <p:nvPr/>
        </p:nvPicPr>
        <p:blipFill>
          <a:blip r:embed="rId2"/>
          <a:stretch>
            <a:fillRect/>
          </a:stretch>
        </p:blipFill>
        <p:spPr>
          <a:xfrm>
            <a:off x="5175607" y="653014"/>
            <a:ext cx="3657600" cy="2016709"/>
          </a:xfrm>
          <a:prstGeom prst="rect">
            <a:avLst/>
          </a:prstGeom>
        </p:spPr>
      </p:pic>
      <p:pic>
        <p:nvPicPr>
          <p:cNvPr id="12" name="Picture 11">
            <a:extLst>
              <a:ext uri="{FF2B5EF4-FFF2-40B4-BE49-F238E27FC236}">
                <a16:creationId xmlns:a16="http://schemas.microsoft.com/office/drawing/2014/main" id="{32142ECB-178E-4A40-06CD-AA0C141939E5}"/>
              </a:ext>
            </a:extLst>
          </p:cNvPr>
          <p:cNvPicPr>
            <a:picLocks noChangeAspect="1"/>
          </p:cNvPicPr>
          <p:nvPr/>
        </p:nvPicPr>
        <p:blipFill>
          <a:blip r:embed="rId3"/>
          <a:stretch>
            <a:fillRect/>
          </a:stretch>
        </p:blipFill>
        <p:spPr>
          <a:xfrm>
            <a:off x="5175607" y="3069833"/>
            <a:ext cx="3657600" cy="1172095"/>
          </a:xfrm>
          <a:prstGeom prst="rect">
            <a:avLst/>
          </a:prstGeom>
        </p:spPr>
      </p:pic>
      <p:pic>
        <p:nvPicPr>
          <p:cNvPr id="18" name="Picture 17">
            <a:extLst>
              <a:ext uri="{FF2B5EF4-FFF2-40B4-BE49-F238E27FC236}">
                <a16:creationId xmlns:a16="http://schemas.microsoft.com/office/drawing/2014/main" id="{2333E326-25AC-52BF-7701-8106E5120A8A}"/>
              </a:ext>
            </a:extLst>
          </p:cNvPr>
          <p:cNvPicPr>
            <a:picLocks noChangeAspect="1"/>
          </p:cNvPicPr>
          <p:nvPr/>
        </p:nvPicPr>
        <p:blipFill rotWithShape="1">
          <a:blip r:embed="rId4"/>
          <a:srcRect t="44391"/>
          <a:stretch/>
        </p:blipFill>
        <p:spPr>
          <a:xfrm>
            <a:off x="5175607" y="6286500"/>
            <a:ext cx="3657600" cy="318596"/>
          </a:xfrm>
          <a:prstGeom prst="rect">
            <a:avLst/>
          </a:prstGeom>
        </p:spPr>
      </p:pic>
      <p:pic>
        <p:nvPicPr>
          <p:cNvPr id="22" name="Picture 21">
            <a:extLst>
              <a:ext uri="{FF2B5EF4-FFF2-40B4-BE49-F238E27FC236}">
                <a16:creationId xmlns:a16="http://schemas.microsoft.com/office/drawing/2014/main" id="{F0CEC096-A098-5530-CA70-F687F51CD34F}"/>
              </a:ext>
            </a:extLst>
          </p:cNvPr>
          <p:cNvPicPr>
            <a:picLocks noChangeAspect="1"/>
          </p:cNvPicPr>
          <p:nvPr/>
        </p:nvPicPr>
        <p:blipFill>
          <a:blip r:embed="rId5"/>
          <a:stretch>
            <a:fillRect/>
          </a:stretch>
        </p:blipFill>
        <p:spPr>
          <a:xfrm>
            <a:off x="5294140" y="4413508"/>
            <a:ext cx="2743200" cy="1531517"/>
          </a:xfrm>
          <a:prstGeom prst="rect">
            <a:avLst/>
          </a:prstGeom>
        </p:spPr>
      </p:pic>
    </p:spTree>
    <p:extLst>
      <p:ext uri="{BB962C8B-B14F-4D97-AF65-F5344CB8AC3E}">
        <p14:creationId xmlns:p14="http://schemas.microsoft.com/office/powerpoint/2010/main" val="1915022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7E27FFEA-30DD-24AA-D9D8-2FC44D621871}"/>
              </a:ext>
            </a:extLst>
          </p:cNvPr>
          <p:cNvSpPr txBox="1"/>
          <p:nvPr/>
        </p:nvSpPr>
        <p:spPr>
          <a:xfrm>
            <a:off x="244011" y="824594"/>
            <a:ext cx="8589196" cy="538609"/>
          </a:xfrm>
          <a:prstGeom prst="rect">
            <a:avLst/>
          </a:prstGeom>
          <a:noFill/>
        </p:spPr>
        <p:txBody>
          <a:bodyPr wrap="square" rtlCol="0">
            <a:spAutoFit/>
          </a:bodyPr>
          <a:lstStyle/>
          <a:p>
            <a:pPr>
              <a:spcBef>
                <a:spcPts val="600"/>
              </a:spcBef>
            </a:pPr>
            <a:r>
              <a:rPr lang="en-US" sz="1200" b="1" dirty="0">
                <a:solidFill>
                  <a:srgbClr val="161616"/>
                </a:solidFill>
              </a:rPr>
              <a:t>STEP6</a:t>
            </a:r>
            <a:r>
              <a:rPr lang="en-US" sz="1200" dirty="0">
                <a:solidFill>
                  <a:srgbClr val="161616"/>
                </a:solidFill>
              </a:rPr>
              <a:t>: Create a MySQL instance &gt; ‘Sandbox is chosen to lower the cost in pricing estimate</a:t>
            </a:r>
          </a:p>
          <a:p>
            <a:pPr>
              <a:spcBef>
                <a:spcPts val="600"/>
              </a:spcBef>
            </a:pPr>
            <a:endParaRPr lang="en-US" sz="1200" dirty="0">
              <a:solidFill>
                <a:srgbClr val="161616"/>
              </a:solidFill>
            </a:endParaRPr>
          </a:p>
        </p:txBody>
      </p:sp>
      <p:pic>
        <p:nvPicPr>
          <p:cNvPr id="19" name="Picture 18">
            <a:extLst>
              <a:ext uri="{FF2B5EF4-FFF2-40B4-BE49-F238E27FC236}">
                <a16:creationId xmlns:a16="http://schemas.microsoft.com/office/drawing/2014/main" id="{B3CAE31A-B9D5-78C2-5E64-59EAC4FE958D}"/>
              </a:ext>
            </a:extLst>
          </p:cNvPr>
          <p:cNvPicPr>
            <a:picLocks noChangeAspect="1"/>
          </p:cNvPicPr>
          <p:nvPr/>
        </p:nvPicPr>
        <p:blipFill rotWithShape="1">
          <a:blip r:embed="rId2"/>
          <a:srcRect b="11223"/>
          <a:stretch/>
        </p:blipFill>
        <p:spPr>
          <a:xfrm>
            <a:off x="4043550" y="1308134"/>
            <a:ext cx="3657600" cy="3969793"/>
          </a:xfrm>
          <a:prstGeom prst="rect">
            <a:avLst/>
          </a:prstGeom>
        </p:spPr>
      </p:pic>
      <p:pic>
        <p:nvPicPr>
          <p:cNvPr id="21" name="Picture 20">
            <a:extLst>
              <a:ext uri="{FF2B5EF4-FFF2-40B4-BE49-F238E27FC236}">
                <a16:creationId xmlns:a16="http://schemas.microsoft.com/office/drawing/2014/main" id="{87933374-F5A6-085F-8740-3DA509473BB8}"/>
              </a:ext>
            </a:extLst>
          </p:cNvPr>
          <p:cNvPicPr>
            <a:picLocks noChangeAspect="1"/>
          </p:cNvPicPr>
          <p:nvPr/>
        </p:nvPicPr>
        <p:blipFill>
          <a:blip r:embed="rId3"/>
          <a:stretch>
            <a:fillRect/>
          </a:stretch>
        </p:blipFill>
        <p:spPr>
          <a:xfrm>
            <a:off x="4128077" y="6033406"/>
            <a:ext cx="3657600" cy="562442"/>
          </a:xfrm>
          <a:prstGeom prst="rect">
            <a:avLst/>
          </a:prstGeom>
        </p:spPr>
      </p:pic>
      <p:pic>
        <p:nvPicPr>
          <p:cNvPr id="15" name="Picture 14">
            <a:extLst>
              <a:ext uri="{FF2B5EF4-FFF2-40B4-BE49-F238E27FC236}">
                <a16:creationId xmlns:a16="http://schemas.microsoft.com/office/drawing/2014/main" id="{6BA8589D-E91A-0174-F2A1-6A717946BF12}"/>
              </a:ext>
            </a:extLst>
          </p:cNvPr>
          <p:cNvPicPr>
            <a:picLocks noChangeAspect="1"/>
          </p:cNvPicPr>
          <p:nvPr/>
        </p:nvPicPr>
        <p:blipFill>
          <a:blip r:embed="rId4"/>
          <a:stretch>
            <a:fillRect/>
          </a:stretch>
        </p:blipFill>
        <p:spPr>
          <a:xfrm>
            <a:off x="122084" y="1253067"/>
            <a:ext cx="3657600" cy="4108174"/>
          </a:xfrm>
          <a:prstGeom prst="rect">
            <a:avLst/>
          </a:prstGeom>
        </p:spPr>
      </p:pic>
      <p:sp>
        <p:nvSpPr>
          <p:cNvPr id="11" name="Arrow: Down 10">
            <a:extLst>
              <a:ext uri="{FF2B5EF4-FFF2-40B4-BE49-F238E27FC236}">
                <a16:creationId xmlns:a16="http://schemas.microsoft.com/office/drawing/2014/main" id="{818EB882-E5B1-155E-E3E9-239D6E818845}"/>
              </a:ext>
            </a:extLst>
          </p:cNvPr>
          <p:cNvSpPr/>
          <p:nvPr/>
        </p:nvSpPr>
        <p:spPr>
          <a:xfrm rot="16200000">
            <a:off x="3646119" y="2810609"/>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6B173074-B5A4-1BA0-AA7F-80245025AA68}"/>
              </a:ext>
            </a:extLst>
          </p:cNvPr>
          <p:cNvSpPr/>
          <p:nvPr/>
        </p:nvSpPr>
        <p:spPr>
          <a:xfrm rot="16200000">
            <a:off x="7836375" y="1520831"/>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101BDA15-84D4-B1FE-3BAD-DA5B76012152}"/>
              </a:ext>
            </a:extLst>
          </p:cNvPr>
          <p:cNvPicPr>
            <a:picLocks noChangeAspect="1"/>
          </p:cNvPicPr>
          <p:nvPr/>
        </p:nvPicPr>
        <p:blipFill>
          <a:blip r:embed="rId5"/>
          <a:stretch>
            <a:fillRect/>
          </a:stretch>
        </p:blipFill>
        <p:spPr>
          <a:xfrm>
            <a:off x="8364190" y="2861306"/>
            <a:ext cx="2743200" cy="2110409"/>
          </a:xfrm>
          <a:prstGeom prst="rect">
            <a:avLst/>
          </a:prstGeom>
        </p:spPr>
      </p:pic>
      <p:pic>
        <p:nvPicPr>
          <p:cNvPr id="28" name="Picture 27">
            <a:extLst>
              <a:ext uri="{FF2B5EF4-FFF2-40B4-BE49-F238E27FC236}">
                <a16:creationId xmlns:a16="http://schemas.microsoft.com/office/drawing/2014/main" id="{EC69220E-504C-A499-A77F-1B061D49F0F7}"/>
              </a:ext>
            </a:extLst>
          </p:cNvPr>
          <p:cNvPicPr>
            <a:picLocks noChangeAspect="1"/>
          </p:cNvPicPr>
          <p:nvPr/>
        </p:nvPicPr>
        <p:blipFill>
          <a:blip r:embed="rId6"/>
          <a:stretch>
            <a:fillRect/>
          </a:stretch>
        </p:blipFill>
        <p:spPr>
          <a:xfrm>
            <a:off x="8238729" y="1142459"/>
            <a:ext cx="3657600" cy="1086907"/>
          </a:xfrm>
          <a:prstGeom prst="rect">
            <a:avLst/>
          </a:prstGeom>
        </p:spPr>
      </p:pic>
      <p:sp>
        <p:nvSpPr>
          <p:cNvPr id="29" name="Arrow: Down 28">
            <a:extLst>
              <a:ext uri="{FF2B5EF4-FFF2-40B4-BE49-F238E27FC236}">
                <a16:creationId xmlns:a16="http://schemas.microsoft.com/office/drawing/2014/main" id="{7C060747-19D7-34FE-B111-A54FADCB1524}"/>
              </a:ext>
            </a:extLst>
          </p:cNvPr>
          <p:cNvSpPr/>
          <p:nvPr/>
        </p:nvSpPr>
        <p:spPr>
          <a:xfrm>
            <a:off x="9417963" y="2308099"/>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Down 29">
            <a:extLst>
              <a:ext uri="{FF2B5EF4-FFF2-40B4-BE49-F238E27FC236}">
                <a16:creationId xmlns:a16="http://schemas.microsoft.com/office/drawing/2014/main" id="{823697E6-95FD-01B5-8930-EDB5CAE81B07}"/>
              </a:ext>
            </a:extLst>
          </p:cNvPr>
          <p:cNvSpPr/>
          <p:nvPr/>
        </p:nvSpPr>
        <p:spPr>
          <a:xfrm>
            <a:off x="9403361" y="5032018"/>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FFABE961-6E63-D728-0308-74D5C13E314D}"/>
              </a:ext>
            </a:extLst>
          </p:cNvPr>
          <p:cNvPicPr>
            <a:picLocks noChangeAspect="1"/>
          </p:cNvPicPr>
          <p:nvPr/>
        </p:nvPicPr>
        <p:blipFill rotWithShape="1">
          <a:blip r:embed="rId2"/>
          <a:srcRect t="72596"/>
          <a:stretch/>
        </p:blipFill>
        <p:spPr>
          <a:xfrm>
            <a:off x="8154202" y="5524312"/>
            <a:ext cx="3657600" cy="1225436"/>
          </a:xfrm>
          <a:prstGeom prst="rect">
            <a:avLst/>
          </a:prstGeom>
        </p:spPr>
      </p:pic>
      <p:sp>
        <p:nvSpPr>
          <p:cNvPr id="32" name="Arrow: Down 31">
            <a:extLst>
              <a:ext uri="{FF2B5EF4-FFF2-40B4-BE49-F238E27FC236}">
                <a16:creationId xmlns:a16="http://schemas.microsoft.com/office/drawing/2014/main" id="{8FA83EDA-ED36-5720-9BD6-BD02BEB8A4AD}"/>
              </a:ext>
            </a:extLst>
          </p:cNvPr>
          <p:cNvSpPr/>
          <p:nvPr/>
        </p:nvSpPr>
        <p:spPr>
          <a:xfrm rot="5400000" flipH="1">
            <a:off x="7980258" y="6130364"/>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486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324CBF-1FFF-A4EB-31C7-364BE251C8B6}"/>
              </a:ext>
            </a:extLst>
          </p:cNvPr>
          <p:cNvSpPr/>
          <p:nvPr/>
        </p:nvSpPr>
        <p:spPr>
          <a:xfrm>
            <a:off x="244011" y="2219218"/>
            <a:ext cx="4114800" cy="5239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970371"/>
            <a:ext cx="3845104" cy="3877985"/>
          </a:xfrm>
          <a:prstGeom prst="rect">
            <a:avLst/>
          </a:prstGeom>
          <a:noFill/>
        </p:spPr>
        <p:txBody>
          <a:bodyPr wrap="square" rtlCol="0">
            <a:spAutoFit/>
          </a:bodyPr>
          <a:lstStyle/>
          <a:p>
            <a:pPr>
              <a:spcBef>
                <a:spcPts val="1800"/>
              </a:spcBef>
              <a:spcAft>
                <a:spcPts val="1800"/>
              </a:spcAft>
            </a:pPr>
            <a:r>
              <a:rPr lang="en-US" sz="1200" b="1" dirty="0">
                <a:solidFill>
                  <a:srgbClr val="161616"/>
                </a:solidFill>
              </a:rPr>
              <a:t>Database configurations with Cloud SQL</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a Cloud SQL instance</a:t>
            </a:r>
          </a:p>
          <a:p>
            <a:pPr marL="171450" indent="-171450">
              <a:spcBef>
                <a:spcPts val="1800"/>
              </a:spcBef>
              <a:spcAft>
                <a:spcPts val="1800"/>
              </a:spcAft>
              <a:buFont typeface="Arial" panose="020B0604020202020204" pitchFamily="34" charset="0"/>
              <a:buChar char="•"/>
            </a:pPr>
            <a:r>
              <a:rPr lang="en-US" sz="1200" b="1" dirty="0">
                <a:solidFill>
                  <a:srgbClr val="161616"/>
                </a:solidFill>
              </a:rPr>
              <a:t>Create database tables and import .</a:t>
            </a:r>
            <a:r>
              <a:rPr lang="en-US" sz="1200" b="1" dirty="0" err="1">
                <a:solidFill>
                  <a:srgbClr val="161616"/>
                </a:solidFill>
              </a:rPr>
              <a:t>sql</a:t>
            </a:r>
            <a:r>
              <a:rPr lang="en-US" sz="1200" b="1" dirty="0">
                <a:solidFill>
                  <a:srgbClr val="161616"/>
                </a:solidFill>
              </a:rPr>
              <a:t> data from Cloud Storage</a:t>
            </a:r>
          </a:p>
          <a:p>
            <a:pPr marL="171450" indent="-171450">
              <a:spcBef>
                <a:spcPts val="1800"/>
              </a:spcBef>
              <a:spcAft>
                <a:spcPts val="1800"/>
              </a:spcAft>
              <a:buFont typeface="Arial" panose="020B0604020202020204" pitchFamily="34" charset="0"/>
              <a:buChar char="•"/>
            </a:pPr>
            <a:r>
              <a:rPr lang="en-US" sz="1200" dirty="0">
                <a:solidFill>
                  <a:srgbClr val="161616"/>
                </a:solidFill>
              </a:rPr>
              <a:t>Explore data with SQL statements</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a:t>
            </a:r>
            <a:r>
              <a:rPr lang="en-US" sz="1200" dirty="0" err="1">
                <a:solidFill>
                  <a:srgbClr val="161616"/>
                </a:solidFill>
              </a:rPr>
              <a:t>BigQuery</a:t>
            </a:r>
            <a:r>
              <a:rPr lang="en-US" sz="1200" dirty="0">
                <a:solidFill>
                  <a:srgbClr val="161616"/>
                </a:solidFill>
              </a:rPr>
              <a:t> Federated Queries and Data Studio</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Compute Engine (GCE) using the Cloud SQL Auth proxy (previously called the Cloud SQL proxy)</a:t>
            </a:r>
          </a:p>
        </p:txBody>
      </p:sp>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Tree>
    <p:extLst>
      <p:ext uri="{BB962C8B-B14F-4D97-AF65-F5344CB8AC3E}">
        <p14:creationId xmlns:p14="http://schemas.microsoft.com/office/powerpoint/2010/main" val="1434820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7E27FFEA-30DD-24AA-D9D8-2FC44D621871}"/>
              </a:ext>
            </a:extLst>
          </p:cNvPr>
          <p:cNvSpPr txBox="1"/>
          <p:nvPr/>
        </p:nvSpPr>
        <p:spPr>
          <a:xfrm>
            <a:off x="244011" y="824594"/>
            <a:ext cx="8589196" cy="2893100"/>
          </a:xfrm>
          <a:prstGeom prst="rect">
            <a:avLst/>
          </a:prstGeom>
          <a:noFill/>
        </p:spPr>
        <p:txBody>
          <a:bodyPr wrap="square" rtlCol="0">
            <a:spAutoFit/>
          </a:bodyPr>
          <a:lstStyle/>
          <a:p>
            <a:pPr>
              <a:spcBef>
                <a:spcPts val="600"/>
              </a:spcBef>
            </a:pPr>
            <a:r>
              <a:rPr lang="en-US" sz="1200" b="1" dirty="0">
                <a:solidFill>
                  <a:srgbClr val="161616"/>
                </a:solidFill>
              </a:rPr>
              <a:t>STEP1</a:t>
            </a:r>
            <a:r>
              <a:rPr lang="en-US" sz="1200" dirty="0">
                <a:solidFill>
                  <a:srgbClr val="161616"/>
                </a:solidFill>
              </a:rPr>
              <a:t>: Create a Database</a:t>
            </a: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r>
              <a:rPr lang="en-US" sz="1200" b="1" dirty="0">
                <a:solidFill>
                  <a:srgbClr val="161616"/>
                </a:solidFill>
              </a:rPr>
              <a:t>STEP2</a:t>
            </a:r>
            <a:r>
              <a:rPr lang="en-US" sz="1200" dirty="0">
                <a:solidFill>
                  <a:srgbClr val="161616"/>
                </a:solidFill>
              </a:rPr>
              <a:t>: Create a Cloud Storage and upload a .</a:t>
            </a:r>
            <a:r>
              <a:rPr lang="en-US" sz="1200" dirty="0" err="1">
                <a:solidFill>
                  <a:srgbClr val="161616"/>
                </a:solidFill>
              </a:rPr>
              <a:t>sql</a:t>
            </a:r>
            <a:r>
              <a:rPr lang="en-US" sz="1200" dirty="0">
                <a:solidFill>
                  <a:srgbClr val="161616"/>
                </a:solidFill>
              </a:rPr>
              <a:t> file</a:t>
            </a:r>
          </a:p>
        </p:txBody>
      </p:sp>
      <p:sp>
        <p:nvSpPr>
          <p:cNvPr id="13" name="Arrow: Down 12">
            <a:extLst>
              <a:ext uri="{FF2B5EF4-FFF2-40B4-BE49-F238E27FC236}">
                <a16:creationId xmlns:a16="http://schemas.microsoft.com/office/drawing/2014/main" id="{138200E1-C03B-6347-1F84-9D42B09443AA}"/>
              </a:ext>
            </a:extLst>
          </p:cNvPr>
          <p:cNvSpPr/>
          <p:nvPr/>
        </p:nvSpPr>
        <p:spPr>
          <a:xfrm rot="16200000">
            <a:off x="5778173" y="1716516"/>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22114CB-8C51-DFDF-7B77-CF80964E58E2}"/>
              </a:ext>
            </a:extLst>
          </p:cNvPr>
          <p:cNvPicPr>
            <a:picLocks noChangeAspect="1"/>
          </p:cNvPicPr>
          <p:nvPr/>
        </p:nvPicPr>
        <p:blipFill>
          <a:blip r:embed="rId2"/>
          <a:stretch>
            <a:fillRect/>
          </a:stretch>
        </p:blipFill>
        <p:spPr>
          <a:xfrm>
            <a:off x="164386" y="1249146"/>
            <a:ext cx="5486400" cy="1456338"/>
          </a:xfrm>
          <a:prstGeom prst="rect">
            <a:avLst/>
          </a:prstGeom>
        </p:spPr>
      </p:pic>
      <p:pic>
        <p:nvPicPr>
          <p:cNvPr id="9" name="Picture 8">
            <a:extLst>
              <a:ext uri="{FF2B5EF4-FFF2-40B4-BE49-F238E27FC236}">
                <a16:creationId xmlns:a16="http://schemas.microsoft.com/office/drawing/2014/main" id="{7B521DC2-3E2B-16C6-6DE0-CC83432385A1}"/>
              </a:ext>
            </a:extLst>
          </p:cNvPr>
          <p:cNvPicPr>
            <a:picLocks noChangeAspect="1"/>
          </p:cNvPicPr>
          <p:nvPr/>
        </p:nvPicPr>
        <p:blipFill>
          <a:blip r:embed="rId3"/>
          <a:stretch>
            <a:fillRect/>
          </a:stretch>
        </p:blipFill>
        <p:spPr>
          <a:xfrm>
            <a:off x="6822950" y="741949"/>
            <a:ext cx="3657600" cy="2584788"/>
          </a:xfrm>
          <a:prstGeom prst="rect">
            <a:avLst/>
          </a:prstGeom>
        </p:spPr>
      </p:pic>
      <p:pic>
        <p:nvPicPr>
          <p:cNvPr id="14" name="Picture 13">
            <a:extLst>
              <a:ext uri="{FF2B5EF4-FFF2-40B4-BE49-F238E27FC236}">
                <a16:creationId xmlns:a16="http://schemas.microsoft.com/office/drawing/2014/main" id="{3FD1A8B0-AF8F-40A5-AF69-8024B26D7CA9}"/>
              </a:ext>
            </a:extLst>
          </p:cNvPr>
          <p:cNvPicPr>
            <a:picLocks noChangeAspect="1"/>
          </p:cNvPicPr>
          <p:nvPr/>
        </p:nvPicPr>
        <p:blipFill>
          <a:blip r:embed="rId4"/>
          <a:stretch>
            <a:fillRect/>
          </a:stretch>
        </p:blipFill>
        <p:spPr>
          <a:xfrm>
            <a:off x="182367" y="3929861"/>
            <a:ext cx="2743200" cy="2743200"/>
          </a:xfrm>
          <a:prstGeom prst="rect">
            <a:avLst/>
          </a:prstGeom>
        </p:spPr>
      </p:pic>
      <p:pic>
        <p:nvPicPr>
          <p:cNvPr id="16" name="Picture 15">
            <a:extLst>
              <a:ext uri="{FF2B5EF4-FFF2-40B4-BE49-F238E27FC236}">
                <a16:creationId xmlns:a16="http://schemas.microsoft.com/office/drawing/2014/main" id="{FB14C82A-0E4B-964D-BC56-E162F6A98D19}"/>
              </a:ext>
            </a:extLst>
          </p:cNvPr>
          <p:cNvPicPr>
            <a:picLocks noChangeAspect="1"/>
          </p:cNvPicPr>
          <p:nvPr/>
        </p:nvPicPr>
        <p:blipFill>
          <a:blip r:embed="rId5"/>
          <a:stretch>
            <a:fillRect/>
          </a:stretch>
        </p:blipFill>
        <p:spPr>
          <a:xfrm>
            <a:off x="3426324" y="4269357"/>
            <a:ext cx="3657600" cy="1622067"/>
          </a:xfrm>
          <a:prstGeom prst="rect">
            <a:avLst/>
          </a:prstGeom>
        </p:spPr>
      </p:pic>
      <p:pic>
        <p:nvPicPr>
          <p:cNvPr id="18" name="Picture 17">
            <a:extLst>
              <a:ext uri="{FF2B5EF4-FFF2-40B4-BE49-F238E27FC236}">
                <a16:creationId xmlns:a16="http://schemas.microsoft.com/office/drawing/2014/main" id="{01284E09-62A7-57DC-FC60-CECC73ED37DD}"/>
              </a:ext>
            </a:extLst>
          </p:cNvPr>
          <p:cNvPicPr>
            <a:picLocks noChangeAspect="1"/>
          </p:cNvPicPr>
          <p:nvPr/>
        </p:nvPicPr>
        <p:blipFill>
          <a:blip r:embed="rId6"/>
          <a:stretch>
            <a:fillRect/>
          </a:stretch>
        </p:blipFill>
        <p:spPr>
          <a:xfrm>
            <a:off x="8029200" y="3891822"/>
            <a:ext cx="3657600" cy="2141584"/>
          </a:xfrm>
          <a:prstGeom prst="rect">
            <a:avLst/>
          </a:prstGeom>
        </p:spPr>
      </p:pic>
      <p:sp>
        <p:nvSpPr>
          <p:cNvPr id="19" name="Arrow: Down 18">
            <a:extLst>
              <a:ext uri="{FF2B5EF4-FFF2-40B4-BE49-F238E27FC236}">
                <a16:creationId xmlns:a16="http://schemas.microsoft.com/office/drawing/2014/main" id="{215978A6-EBB9-D343-7FC9-C7CDFD274F21}"/>
              </a:ext>
            </a:extLst>
          </p:cNvPr>
          <p:cNvSpPr/>
          <p:nvPr/>
        </p:nvSpPr>
        <p:spPr>
          <a:xfrm rot="16200000">
            <a:off x="3007087" y="4891373"/>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48B0F688-40F4-55F9-F72D-B8A325A7DF0A}"/>
              </a:ext>
            </a:extLst>
          </p:cNvPr>
          <p:cNvSpPr/>
          <p:nvPr/>
        </p:nvSpPr>
        <p:spPr>
          <a:xfrm rot="16200000">
            <a:off x="7556827" y="4891372"/>
            <a:ext cx="267129" cy="368525"/>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9474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5">
              <a:lumMod val="60000"/>
              <a:lumOff val="40000"/>
            </a:schemeClr>
          </a:solidFill>
        </p:spPr>
        <p:txBody>
          <a:bodyPr wrap="square" rtlCol="0">
            <a:spAutoFit/>
          </a:bodyPr>
          <a:lstStyle/>
          <a:p>
            <a:pPr algn="ctr"/>
            <a:r>
              <a:rPr lang="en-US" sz="2000" dirty="0">
                <a:solidFill>
                  <a:srgbClr val="161616"/>
                </a:solidFill>
              </a:rPr>
              <a:t>Google Cloud Platform (</a:t>
            </a:r>
            <a:r>
              <a:rPr lang="en-US" sz="2000" dirty="0"/>
              <a:t>GCP) - Foundations</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Tree>
    <p:extLst>
      <p:ext uri="{BB962C8B-B14F-4D97-AF65-F5344CB8AC3E}">
        <p14:creationId xmlns:p14="http://schemas.microsoft.com/office/powerpoint/2010/main" val="2130116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7E27FFEA-30DD-24AA-D9D8-2FC44D621871}"/>
              </a:ext>
            </a:extLst>
          </p:cNvPr>
          <p:cNvSpPr txBox="1"/>
          <p:nvPr/>
        </p:nvSpPr>
        <p:spPr>
          <a:xfrm>
            <a:off x="244011" y="686094"/>
            <a:ext cx="8589196" cy="276999"/>
          </a:xfrm>
          <a:prstGeom prst="rect">
            <a:avLst/>
          </a:prstGeom>
          <a:noFill/>
        </p:spPr>
        <p:txBody>
          <a:bodyPr wrap="square" rtlCol="0">
            <a:spAutoFit/>
          </a:bodyPr>
          <a:lstStyle/>
          <a:p>
            <a:pPr>
              <a:spcBef>
                <a:spcPts val="600"/>
              </a:spcBef>
            </a:pPr>
            <a:r>
              <a:rPr lang="en-US" sz="1200" b="1" dirty="0">
                <a:solidFill>
                  <a:srgbClr val="161616"/>
                </a:solidFill>
              </a:rPr>
              <a:t>STEP2</a:t>
            </a:r>
            <a:r>
              <a:rPr lang="en-US" sz="1200" dirty="0">
                <a:solidFill>
                  <a:srgbClr val="161616"/>
                </a:solidFill>
              </a:rPr>
              <a:t>: Create a Cloud Storage and upload a .</a:t>
            </a:r>
            <a:r>
              <a:rPr lang="en-US" sz="1200" dirty="0" err="1">
                <a:solidFill>
                  <a:srgbClr val="161616"/>
                </a:solidFill>
              </a:rPr>
              <a:t>sql</a:t>
            </a:r>
            <a:r>
              <a:rPr lang="en-US" sz="1200" dirty="0">
                <a:solidFill>
                  <a:srgbClr val="161616"/>
                </a:solidFill>
              </a:rPr>
              <a:t> file (Cont..)</a:t>
            </a:r>
          </a:p>
        </p:txBody>
      </p:sp>
      <p:pic>
        <p:nvPicPr>
          <p:cNvPr id="3" name="Picture 2">
            <a:extLst>
              <a:ext uri="{FF2B5EF4-FFF2-40B4-BE49-F238E27FC236}">
                <a16:creationId xmlns:a16="http://schemas.microsoft.com/office/drawing/2014/main" id="{D1BBDE4B-A99D-45D3-A655-D8C391A15134}"/>
              </a:ext>
            </a:extLst>
          </p:cNvPr>
          <p:cNvPicPr>
            <a:picLocks noChangeAspect="1"/>
          </p:cNvPicPr>
          <p:nvPr/>
        </p:nvPicPr>
        <p:blipFill>
          <a:blip r:embed="rId2"/>
          <a:stretch>
            <a:fillRect/>
          </a:stretch>
        </p:blipFill>
        <p:spPr>
          <a:xfrm>
            <a:off x="244011" y="973608"/>
            <a:ext cx="2743200" cy="2693172"/>
          </a:xfrm>
          <a:prstGeom prst="rect">
            <a:avLst/>
          </a:prstGeom>
        </p:spPr>
      </p:pic>
      <p:pic>
        <p:nvPicPr>
          <p:cNvPr id="8" name="Picture 7">
            <a:extLst>
              <a:ext uri="{FF2B5EF4-FFF2-40B4-BE49-F238E27FC236}">
                <a16:creationId xmlns:a16="http://schemas.microsoft.com/office/drawing/2014/main" id="{7A71BCB5-2DA6-D0A7-1147-D4100A7E00CF}"/>
              </a:ext>
            </a:extLst>
          </p:cNvPr>
          <p:cNvPicPr>
            <a:picLocks noChangeAspect="1"/>
          </p:cNvPicPr>
          <p:nvPr/>
        </p:nvPicPr>
        <p:blipFill>
          <a:blip r:embed="rId3"/>
          <a:stretch>
            <a:fillRect/>
          </a:stretch>
        </p:blipFill>
        <p:spPr>
          <a:xfrm>
            <a:off x="3167009" y="962000"/>
            <a:ext cx="2743200" cy="2704780"/>
          </a:xfrm>
          <a:prstGeom prst="rect">
            <a:avLst/>
          </a:prstGeom>
        </p:spPr>
      </p:pic>
      <p:pic>
        <p:nvPicPr>
          <p:cNvPr id="11" name="Picture 10">
            <a:extLst>
              <a:ext uri="{FF2B5EF4-FFF2-40B4-BE49-F238E27FC236}">
                <a16:creationId xmlns:a16="http://schemas.microsoft.com/office/drawing/2014/main" id="{52C2D19C-E723-2C8B-B43E-CA7B2F94334C}"/>
              </a:ext>
            </a:extLst>
          </p:cNvPr>
          <p:cNvPicPr>
            <a:picLocks noChangeAspect="1"/>
          </p:cNvPicPr>
          <p:nvPr/>
        </p:nvPicPr>
        <p:blipFill>
          <a:blip r:embed="rId4"/>
          <a:stretch>
            <a:fillRect/>
          </a:stretch>
        </p:blipFill>
        <p:spPr>
          <a:xfrm>
            <a:off x="6241978" y="962000"/>
            <a:ext cx="2743200" cy="2390377"/>
          </a:xfrm>
          <a:prstGeom prst="rect">
            <a:avLst/>
          </a:prstGeom>
        </p:spPr>
      </p:pic>
      <p:pic>
        <p:nvPicPr>
          <p:cNvPr id="19" name="Picture 18">
            <a:extLst>
              <a:ext uri="{FF2B5EF4-FFF2-40B4-BE49-F238E27FC236}">
                <a16:creationId xmlns:a16="http://schemas.microsoft.com/office/drawing/2014/main" id="{890F356B-8C1E-ACBD-DD11-3FFDEF4A0036}"/>
              </a:ext>
            </a:extLst>
          </p:cNvPr>
          <p:cNvPicPr>
            <a:picLocks noChangeAspect="1"/>
          </p:cNvPicPr>
          <p:nvPr/>
        </p:nvPicPr>
        <p:blipFill>
          <a:blip r:embed="rId5"/>
          <a:stretch>
            <a:fillRect/>
          </a:stretch>
        </p:blipFill>
        <p:spPr>
          <a:xfrm>
            <a:off x="9316948" y="973608"/>
            <a:ext cx="2743200" cy="2873829"/>
          </a:xfrm>
          <a:prstGeom prst="rect">
            <a:avLst/>
          </a:prstGeom>
        </p:spPr>
      </p:pic>
      <p:pic>
        <p:nvPicPr>
          <p:cNvPr id="21" name="Picture 20">
            <a:extLst>
              <a:ext uri="{FF2B5EF4-FFF2-40B4-BE49-F238E27FC236}">
                <a16:creationId xmlns:a16="http://schemas.microsoft.com/office/drawing/2014/main" id="{4649795C-6D54-100D-529C-C14679A86F6A}"/>
              </a:ext>
            </a:extLst>
          </p:cNvPr>
          <p:cNvPicPr>
            <a:picLocks noChangeAspect="1"/>
          </p:cNvPicPr>
          <p:nvPr/>
        </p:nvPicPr>
        <p:blipFill>
          <a:blip r:embed="rId6"/>
          <a:stretch>
            <a:fillRect/>
          </a:stretch>
        </p:blipFill>
        <p:spPr>
          <a:xfrm>
            <a:off x="8534400" y="4499011"/>
            <a:ext cx="3657600" cy="2252617"/>
          </a:xfrm>
          <a:prstGeom prst="rect">
            <a:avLst/>
          </a:prstGeom>
        </p:spPr>
      </p:pic>
      <p:sp>
        <p:nvSpPr>
          <p:cNvPr id="22" name="Arrow: Down 21">
            <a:extLst>
              <a:ext uri="{FF2B5EF4-FFF2-40B4-BE49-F238E27FC236}">
                <a16:creationId xmlns:a16="http://schemas.microsoft.com/office/drawing/2014/main" id="{7DACB176-D143-EE21-7C18-299E1C375BA6}"/>
              </a:ext>
            </a:extLst>
          </p:cNvPr>
          <p:cNvSpPr/>
          <p:nvPr/>
        </p:nvSpPr>
        <p:spPr>
          <a:xfrm rot="16200000">
            <a:off x="3015935" y="2177776"/>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66EF6F26-1678-2EC7-A9FC-6535EA6F125C}"/>
              </a:ext>
            </a:extLst>
          </p:cNvPr>
          <p:cNvSpPr/>
          <p:nvPr/>
        </p:nvSpPr>
        <p:spPr>
          <a:xfrm rot="16200000">
            <a:off x="5877760" y="2136202"/>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BC1E2D98-5CA8-55A3-6673-EA161E875848}"/>
              </a:ext>
            </a:extLst>
          </p:cNvPr>
          <p:cNvSpPr/>
          <p:nvPr/>
        </p:nvSpPr>
        <p:spPr>
          <a:xfrm rot="16200000">
            <a:off x="9013903" y="2136202"/>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rrow: Down 24">
            <a:extLst>
              <a:ext uri="{FF2B5EF4-FFF2-40B4-BE49-F238E27FC236}">
                <a16:creationId xmlns:a16="http://schemas.microsoft.com/office/drawing/2014/main" id="{61AF3AA3-567E-B478-527F-C1D814A51AED}"/>
              </a:ext>
            </a:extLst>
          </p:cNvPr>
          <p:cNvSpPr/>
          <p:nvPr/>
        </p:nvSpPr>
        <p:spPr>
          <a:xfrm>
            <a:off x="10551388" y="4036064"/>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Down 25">
            <a:extLst>
              <a:ext uri="{FF2B5EF4-FFF2-40B4-BE49-F238E27FC236}">
                <a16:creationId xmlns:a16="http://schemas.microsoft.com/office/drawing/2014/main" id="{F739F56F-AC8C-6297-9989-17A3E15F44AF}"/>
              </a:ext>
            </a:extLst>
          </p:cNvPr>
          <p:cNvSpPr/>
          <p:nvPr/>
        </p:nvSpPr>
        <p:spPr>
          <a:xfrm rot="5400000" flipH="1">
            <a:off x="8218984" y="5488159"/>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A34E443-21D2-B78F-F244-8C7FAE3A83DE}"/>
              </a:ext>
            </a:extLst>
          </p:cNvPr>
          <p:cNvPicPr>
            <a:picLocks noChangeAspect="1"/>
          </p:cNvPicPr>
          <p:nvPr/>
        </p:nvPicPr>
        <p:blipFill>
          <a:blip r:embed="rId7"/>
          <a:stretch>
            <a:fillRect/>
          </a:stretch>
        </p:blipFill>
        <p:spPr>
          <a:xfrm>
            <a:off x="2571964" y="4482430"/>
            <a:ext cx="5486400" cy="1823121"/>
          </a:xfrm>
          <a:prstGeom prst="rect">
            <a:avLst/>
          </a:prstGeom>
        </p:spPr>
      </p:pic>
      <p:grpSp>
        <p:nvGrpSpPr>
          <p:cNvPr id="39" name="Group 38">
            <a:extLst>
              <a:ext uri="{FF2B5EF4-FFF2-40B4-BE49-F238E27FC236}">
                <a16:creationId xmlns:a16="http://schemas.microsoft.com/office/drawing/2014/main" id="{FC925B7F-D0DD-8D21-0BFB-1F2919BB7498}"/>
              </a:ext>
            </a:extLst>
          </p:cNvPr>
          <p:cNvGrpSpPr/>
          <p:nvPr/>
        </p:nvGrpSpPr>
        <p:grpSpPr>
          <a:xfrm>
            <a:off x="390418" y="4547478"/>
            <a:ext cx="1705510" cy="1758073"/>
            <a:chOff x="390418" y="4547478"/>
            <a:chExt cx="1705510" cy="1758073"/>
          </a:xfrm>
        </p:grpSpPr>
        <p:grpSp>
          <p:nvGrpSpPr>
            <p:cNvPr id="33" name="Group 32">
              <a:extLst>
                <a:ext uri="{FF2B5EF4-FFF2-40B4-BE49-F238E27FC236}">
                  <a16:creationId xmlns:a16="http://schemas.microsoft.com/office/drawing/2014/main" id="{FD5F8035-FA88-5625-9C30-96C5BE664790}"/>
                </a:ext>
              </a:extLst>
            </p:cNvPr>
            <p:cNvGrpSpPr/>
            <p:nvPr/>
          </p:nvGrpSpPr>
          <p:grpSpPr>
            <a:xfrm>
              <a:off x="390418" y="4547478"/>
              <a:ext cx="1705510" cy="1758073"/>
              <a:chOff x="390418" y="4444738"/>
              <a:chExt cx="1705510" cy="1758073"/>
            </a:xfrm>
          </p:grpSpPr>
          <p:sp>
            <p:nvSpPr>
              <p:cNvPr id="30" name="Rectangle 29">
                <a:extLst>
                  <a:ext uri="{FF2B5EF4-FFF2-40B4-BE49-F238E27FC236}">
                    <a16:creationId xmlns:a16="http://schemas.microsoft.com/office/drawing/2014/main" id="{E6557139-CB97-2447-4FE5-C2072B80DA05}"/>
                  </a:ext>
                </a:extLst>
              </p:cNvPr>
              <p:cNvSpPr/>
              <p:nvPr/>
            </p:nvSpPr>
            <p:spPr>
              <a:xfrm>
                <a:off x="390418" y="4444738"/>
                <a:ext cx="1705510" cy="1758073"/>
              </a:xfrm>
              <a:prstGeom prst="rect">
                <a:avLst/>
              </a:prstGeom>
              <a:noFill/>
              <a:ln w="28575">
                <a:solidFill>
                  <a:srgbClr val="00206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681B323-41AB-8EE9-CF1B-E31006608B03}"/>
                  </a:ext>
                </a:extLst>
              </p:cNvPr>
              <p:cNvSpPr txBox="1"/>
              <p:nvPr/>
            </p:nvSpPr>
            <p:spPr>
              <a:xfrm>
                <a:off x="431771" y="4539007"/>
                <a:ext cx="1622804" cy="461665"/>
              </a:xfrm>
              <a:prstGeom prst="rect">
                <a:avLst/>
              </a:prstGeom>
              <a:solidFill>
                <a:srgbClr val="FFC000"/>
              </a:solidFill>
            </p:spPr>
            <p:txBody>
              <a:bodyPr wrap="square" rtlCol="0">
                <a:spAutoFit/>
              </a:bodyPr>
              <a:lstStyle/>
              <a:p>
                <a:r>
                  <a:rPr lang="en-US" sz="1200" b="1" dirty="0"/>
                  <a:t>Note:</a:t>
                </a:r>
                <a:r>
                  <a:rPr lang="en-US" sz="1200" dirty="0"/>
                  <a:t> SQL data File to upload in GCP Bucket</a:t>
                </a:r>
              </a:p>
            </p:txBody>
          </p:sp>
        </p:grpSp>
        <p:graphicFrame>
          <p:nvGraphicFramePr>
            <p:cNvPr id="38" name="Object 37">
              <a:extLst>
                <a:ext uri="{FF2B5EF4-FFF2-40B4-BE49-F238E27FC236}">
                  <a16:creationId xmlns:a16="http://schemas.microsoft.com/office/drawing/2014/main" id="{220F7E7E-BA13-D940-564C-2434F1AE5016}"/>
                </a:ext>
              </a:extLst>
            </p:cNvPr>
            <p:cNvGraphicFramePr>
              <a:graphicFrameLocks noChangeAspect="1"/>
            </p:cNvGraphicFramePr>
            <p:nvPr>
              <p:extLst>
                <p:ext uri="{D42A27DB-BD31-4B8C-83A1-F6EECF244321}">
                  <p14:modId xmlns:p14="http://schemas.microsoft.com/office/powerpoint/2010/main" val="3318968012"/>
                </p:ext>
              </p:extLst>
            </p:nvPr>
          </p:nvGraphicFramePr>
          <p:xfrm>
            <a:off x="681091" y="5394362"/>
            <a:ext cx="914400" cy="806450"/>
          </p:xfrm>
          <a:graphic>
            <a:graphicData uri="http://schemas.openxmlformats.org/presentationml/2006/ole">
              <mc:AlternateContent xmlns:mc="http://schemas.openxmlformats.org/markup-compatibility/2006">
                <mc:Choice xmlns:v="urn:schemas-microsoft-com:vml" Requires="v">
                  <p:oleObj name="Packager Shell Object" showAsIcon="1" r:id="rId8" imgW="914597" imgH="806406" progId="Package">
                    <p:embed/>
                  </p:oleObj>
                </mc:Choice>
                <mc:Fallback>
                  <p:oleObj name="Packager Shell Object" showAsIcon="1" r:id="rId8" imgW="914597" imgH="806406" progId="Package">
                    <p:embed/>
                    <p:pic>
                      <p:nvPicPr>
                        <p:cNvPr id="0" name=""/>
                        <p:cNvPicPr/>
                        <p:nvPr/>
                      </p:nvPicPr>
                      <p:blipFill>
                        <a:blip r:embed="rId9"/>
                        <a:stretch>
                          <a:fillRect/>
                        </a:stretch>
                      </p:blipFill>
                      <p:spPr>
                        <a:xfrm>
                          <a:off x="681091" y="5394362"/>
                          <a:ext cx="914400" cy="806450"/>
                        </a:xfrm>
                        <a:prstGeom prst="rect">
                          <a:avLst/>
                        </a:prstGeom>
                      </p:spPr>
                    </p:pic>
                  </p:oleObj>
                </mc:Fallback>
              </mc:AlternateContent>
            </a:graphicData>
          </a:graphic>
        </p:graphicFrame>
      </p:grpSp>
    </p:spTree>
    <p:extLst>
      <p:ext uri="{BB962C8B-B14F-4D97-AF65-F5344CB8AC3E}">
        <p14:creationId xmlns:p14="http://schemas.microsoft.com/office/powerpoint/2010/main" val="287319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7E27FFEA-30DD-24AA-D9D8-2FC44D621871}"/>
              </a:ext>
            </a:extLst>
          </p:cNvPr>
          <p:cNvSpPr txBox="1"/>
          <p:nvPr/>
        </p:nvSpPr>
        <p:spPr>
          <a:xfrm>
            <a:off x="244011" y="686094"/>
            <a:ext cx="2714946" cy="2631490"/>
          </a:xfrm>
          <a:prstGeom prst="rect">
            <a:avLst/>
          </a:prstGeom>
          <a:noFill/>
        </p:spPr>
        <p:txBody>
          <a:bodyPr wrap="square" rtlCol="0">
            <a:spAutoFit/>
          </a:bodyPr>
          <a:lstStyle/>
          <a:p>
            <a:pPr>
              <a:spcBef>
                <a:spcPts val="600"/>
              </a:spcBef>
            </a:pPr>
            <a:endParaRPr lang="en-US" sz="1200" b="1" dirty="0">
              <a:solidFill>
                <a:srgbClr val="161616"/>
              </a:solidFill>
            </a:endParaRPr>
          </a:p>
          <a:p>
            <a:pPr>
              <a:spcBef>
                <a:spcPts val="600"/>
              </a:spcBef>
            </a:pPr>
            <a:r>
              <a:rPr lang="en-US" sz="1200" b="1" dirty="0">
                <a:solidFill>
                  <a:srgbClr val="161616"/>
                </a:solidFill>
              </a:rPr>
              <a:t>Step3: </a:t>
            </a:r>
            <a:r>
              <a:rPr lang="en-US" sz="1200" dirty="0">
                <a:solidFill>
                  <a:srgbClr val="161616"/>
                </a:solidFill>
              </a:rPr>
              <a:t>Create a destination database</a:t>
            </a: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r>
              <a:rPr lang="en-US" sz="1200" b="1" dirty="0">
                <a:solidFill>
                  <a:srgbClr val="161616"/>
                </a:solidFill>
              </a:rPr>
              <a:t>STEP4</a:t>
            </a:r>
            <a:r>
              <a:rPr lang="en-US" sz="1200" dirty="0">
                <a:solidFill>
                  <a:srgbClr val="161616"/>
                </a:solidFill>
              </a:rPr>
              <a:t>: Import data from Cloud Storage</a:t>
            </a:r>
          </a:p>
        </p:txBody>
      </p:sp>
      <p:pic>
        <p:nvPicPr>
          <p:cNvPr id="16" name="Picture 15">
            <a:extLst>
              <a:ext uri="{FF2B5EF4-FFF2-40B4-BE49-F238E27FC236}">
                <a16:creationId xmlns:a16="http://schemas.microsoft.com/office/drawing/2014/main" id="{9CFC3C4D-46E0-E148-5960-FE527EF01E46}"/>
              </a:ext>
            </a:extLst>
          </p:cNvPr>
          <p:cNvPicPr>
            <a:picLocks noChangeAspect="1"/>
          </p:cNvPicPr>
          <p:nvPr/>
        </p:nvPicPr>
        <p:blipFill>
          <a:blip r:embed="rId2"/>
          <a:stretch>
            <a:fillRect/>
          </a:stretch>
        </p:blipFill>
        <p:spPr>
          <a:xfrm>
            <a:off x="3352800" y="685966"/>
            <a:ext cx="5486400" cy="1658867"/>
          </a:xfrm>
          <a:prstGeom prst="rect">
            <a:avLst/>
          </a:prstGeom>
        </p:spPr>
      </p:pic>
      <p:pic>
        <p:nvPicPr>
          <p:cNvPr id="18" name="Picture 17">
            <a:extLst>
              <a:ext uri="{FF2B5EF4-FFF2-40B4-BE49-F238E27FC236}">
                <a16:creationId xmlns:a16="http://schemas.microsoft.com/office/drawing/2014/main" id="{3E496E2C-B02A-D95A-BD86-512989743181}"/>
              </a:ext>
            </a:extLst>
          </p:cNvPr>
          <p:cNvPicPr>
            <a:picLocks noChangeAspect="1"/>
          </p:cNvPicPr>
          <p:nvPr/>
        </p:nvPicPr>
        <p:blipFill>
          <a:blip r:embed="rId3"/>
          <a:stretch>
            <a:fillRect/>
          </a:stretch>
        </p:blipFill>
        <p:spPr>
          <a:xfrm>
            <a:off x="156681" y="3540417"/>
            <a:ext cx="3657600" cy="1326120"/>
          </a:xfrm>
          <a:prstGeom prst="rect">
            <a:avLst/>
          </a:prstGeom>
        </p:spPr>
      </p:pic>
      <p:sp>
        <p:nvSpPr>
          <p:cNvPr id="10" name="Arrow: Down 9">
            <a:extLst>
              <a:ext uri="{FF2B5EF4-FFF2-40B4-BE49-F238E27FC236}">
                <a16:creationId xmlns:a16="http://schemas.microsoft.com/office/drawing/2014/main" id="{A5C9A614-B499-7216-3373-8C5656E52903}"/>
              </a:ext>
            </a:extLst>
          </p:cNvPr>
          <p:cNvSpPr/>
          <p:nvPr/>
        </p:nvSpPr>
        <p:spPr>
          <a:xfrm rot="16200000">
            <a:off x="3539961" y="4376008"/>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7254799C-99EF-529C-F463-581C7C4220AC}"/>
              </a:ext>
            </a:extLst>
          </p:cNvPr>
          <p:cNvGrpSpPr/>
          <p:nvPr/>
        </p:nvGrpSpPr>
        <p:grpSpPr>
          <a:xfrm>
            <a:off x="3924254" y="3082447"/>
            <a:ext cx="4572000" cy="2861442"/>
            <a:chOff x="5634521" y="2899756"/>
            <a:chExt cx="5486400" cy="2861442"/>
          </a:xfrm>
        </p:grpSpPr>
        <p:pic>
          <p:nvPicPr>
            <p:cNvPr id="27" name="Picture 26">
              <a:extLst>
                <a:ext uri="{FF2B5EF4-FFF2-40B4-BE49-F238E27FC236}">
                  <a16:creationId xmlns:a16="http://schemas.microsoft.com/office/drawing/2014/main" id="{7B84CF24-A8E8-15AA-3492-4CD261D7935B}"/>
                </a:ext>
              </a:extLst>
            </p:cNvPr>
            <p:cNvPicPr>
              <a:picLocks noChangeAspect="1"/>
            </p:cNvPicPr>
            <p:nvPr/>
          </p:nvPicPr>
          <p:blipFill>
            <a:blip r:embed="rId4"/>
            <a:stretch>
              <a:fillRect/>
            </a:stretch>
          </p:blipFill>
          <p:spPr>
            <a:xfrm>
              <a:off x="5634521" y="2899756"/>
              <a:ext cx="5486400" cy="2861442"/>
            </a:xfrm>
            <a:prstGeom prst="rect">
              <a:avLst/>
            </a:prstGeom>
          </p:spPr>
        </p:pic>
        <p:pic>
          <p:nvPicPr>
            <p:cNvPr id="30" name="Picture 29">
              <a:extLst>
                <a:ext uri="{FF2B5EF4-FFF2-40B4-BE49-F238E27FC236}">
                  <a16:creationId xmlns:a16="http://schemas.microsoft.com/office/drawing/2014/main" id="{73FA9B14-3774-2F91-22E5-AAEE66D215E4}"/>
                </a:ext>
              </a:extLst>
            </p:cNvPr>
            <p:cNvPicPr>
              <a:picLocks noChangeAspect="1"/>
            </p:cNvPicPr>
            <p:nvPr/>
          </p:nvPicPr>
          <p:blipFill>
            <a:blip r:embed="rId5"/>
            <a:stretch>
              <a:fillRect/>
            </a:stretch>
          </p:blipFill>
          <p:spPr>
            <a:xfrm>
              <a:off x="6803979" y="3540417"/>
              <a:ext cx="914400" cy="223804"/>
            </a:xfrm>
            <a:prstGeom prst="rect">
              <a:avLst/>
            </a:prstGeom>
          </p:spPr>
        </p:pic>
      </p:grpSp>
      <p:pic>
        <p:nvPicPr>
          <p:cNvPr id="33" name="Picture 32">
            <a:extLst>
              <a:ext uri="{FF2B5EF4-FFF2-40B4-BE49-F238E27FC236}">
                <a16:creationId xmlns:a16="http://schemas.microsoft.com/office/drawing/2014/main" id="{53D78EF6-2FB2-66ED-C277-642CEA1C41B0}"/>
              </a:ext>
            </a:extLst>
          </p:cNvPr>
          <p:cNvPicPr>
            <a:picLocks noChangeAspect="1"/>
          </p:cNvPicPr>
          <p:nvPr/>
        </p:nvPicPr>
        <p:blipFill>
          <a:blip r:embed="rId6"/>
          <a:stretch>
            <a:fillRect/>
          </a:stretch>
        </p:blipFill>
        <p:spPr>
          <a:xfrm>
            <a:off x="8915397" y="4091420"/>
            <a:ext cx="3200400" cy="660509"/>
          </a:xfrm>
          <a:prstGeom prst="rect">
            <a:avLst/>
          </a:prstGeom>
        </p:spPr>
      </p:pic>
      <p:sp>
        <p:nvSpPr>
          <p:cNvPr id="34" name="Arrow: Down 33">
            <a:extLst>
              <a:ext uri="{FF2B5EF4-FFF2-40B4-BE49-F238E27FC236}">
                <a16:creationId xmlns:a16="http://schemas.microsoft.com/office/drawing/2014/main" id="{3EF08A30-C67A-D9CF-C028-A7C93D0E9B7B}"/>
              </a:ext>
            </a:extLst>
          </p:cNvPr>
          <p:cNvSpPr/>
          <p:nvPr/>
        </p:nvSpPr>
        <p:spPr>
          <a:xfrm rot="16200000">
            <a:off x="8558887" y="4320073"/>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7454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324CBF-1FFF-A4EB-31C7-364BE251C8B6}"/>
              </a:ext>
            </a:extLst>
          </p:cNvPr>
          <p:cNvSpPr/>
          <p:nvPr/>
        </p:nvSpPr>
        <p:spPr>
          <a:xfrm>
            <a:off x="244011" y="2909363"/>
            <a:ext cx="4114800" cy="5239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970371"/>
            <a:ext cx="3845104" cy="3877985"/>
          </a:xfrm>
          <a:prstGeom prst="rect">
            <a:avLst/>
          </a:prstGeom>
          <a:noFill/>
        </p:spPr>
        <p:txBody>
          <a:bodyPr wrap="square" rtlCol="0">
            <a:spAutoFit/>
          </a:bodyPr>
          <a:lstStyle/>
          <a:p>
            <a:pPr>
              <a:spcBef>
                <a:spcPts val="1800"/>
              </a:spcBef>
              <a:spcAft>
                <a:spcPts val="1800"/>
              </a:spcAft>
            </a:pPr>
            <a:r>
              <a:rPr lang="en-US" sz="1200" b="1" dirty="0">
                <a:solidFill>
                  <a:srgbClr val="161616"/>
                </a:solidFill>
              </a:rPr>
              <a:t>Database configurations with Cloud SQL</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a Cloud SQL instance</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database tables and import .</a:t>
            </a:r>
            <a:r>
              <a:rPr lang="en-US" sz="1200" dirty="0" err="1">
                <a:solidFill>
                  <a:srgbClr val="161616"/>
                </a:solidFill>
              </a:rPr>
              <a:t>sql</a:t>
            </a:r>
            <a:r>
              <a:rPr lang="en-US" sz="1200" dirty="0">
                <a:solidFill>
                  <a:srgbClr val="161616"/>
                </a:solidFill>
              </a:rPr>
              <a:t> data from Cloud Storage</a:t>
            </a:r>
          </a:p>
          <a:p>
            <a:pPr marL="171450" indent="-171450">
              <a:spcBef>
                <a:spcPts val="1800"/>
              </a:spcBef>
              <a:spcAft>
                <a:spcPts val="1800"/>
              </a:spcAft>
              <a:buFont typeface="Arial" panose="020B0604020202020204" pitchFamily="34" charset="0"/>
              <a:buChar char="•"/>
            </a:pPr>
            <a:r>
              <a:rPr lang="en-US" sz="1200" b="1" dirty="0">
                <a:solidFill>
                  <a:srgbClr val="161616"/>
                </a:solidFill>
              </a:rPr>
              <a:t>Explore data with SQL statements</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a:t>
            </a:r>
            <a:r>
              <a:rPr lang="en-US" sz="1200" dirty="0" err="1">
                <a:solidFill>
                  <a:srgbClr val="161616"/>
                </a:solidFill>
              </a:rPr>
              <a:t>BigQuery</a:t>
            </a:r>
            <a:r>
              <a:rPr lang="en-US" sz="1200" dirty="0">
                <a:solidFill>
                  <a:srgbClr val="161616"/>
                </a:solidFill>
              </a:rPr>
              <a:t> Federated Queries and Data Studio</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Compute Engine (GCE) using the Cloud SQL Auth proxy (previously called the Cloud SQL proxy)</a:t>
            </a:r>
          </a:p>
        </p:txBody>
      </p:sp>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Tree>
    <p:extLst>
      <p:ext uri="{BB962C8B-B14F-4D97-AF65-F5344CB8AC3E}">
        <p14:creationId xmlns:p14="http://schemas.microsoft.com/office/powerpoint/2010/main" val="393544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7E27FFEA-30DD-24AA-D9D8-2FC44D621871}"/>
              </a:ext>
            </a:extLst>
          </p:cNvPr>
          <p:cNvSpPr txBox="1"/>
          <p:nvPr/>
        </p:nvSpPr>
        <p:spPr>
          <a:xfrm>
            <a:off x="244011" y="552704"/>
            <a:ext cx="2714946" cy="3939540"/>
          </a:xfrm>
          <a:prstGeom prst="rect">
            <a:avLst/>
          </a:prstGeom>
          <a:noFill/>
        </p:spPr>
        <p:txBody>
          <a:bodyPr wrap="square" rtlCol="0">
            <a:spAutoFit/>
          </a:bodyPr>
          <a:lstStyle/>
          <a:p>
            <a:pPr>
              <a:spcBef>
                <a:spcPts val="600"/>
              </a:spcBef>
            </a:pPr>
            <a:endParaRPr lang="en-US" sz="1200" b="1" dirty="0">
              <a:solidFill>
                <a:srgbClr val="161616"/>
              </a:solidFill>
            </a:endParaRPr>
          </a:p>
          <a:p>
            <a:pPr>
              <a:spcBef>
                <a:spcPts val="600"/>
              </a:spcBef>
            </a:pPr>
            <a:r>
              <a:rPr lang="en-US" sz="1200" b="1" dirty="0">
                <a:solidFill>
                  <a:srgbClr val="161616"/>
                </a:solidFill>
              </a:rPr>
              <a:t>Step1: </a:t>
            </a:r>
            <a:r>
              <a:rPr lang="en-US" sz="1200" dirty="0">
                <a:solidFill>
                  <a:srgbClr val="161616"/>
                </a:solidFill>
              </a:rPr>
              <a:t>Open Cloud Shell</a:t>
            </a: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b="1" dirty="0">
              <a:solidFill>
                <a:srgbClr val="161616"/>
              </a:solidFill>
            </a:endParaRPr>
          </a:p>
          <a:p>
            <a:pPr>
              <a:spcBef>
                <a:spcPts val="600"/>
              </a:spcBef>
            </a:pPr>
            <a:endParaRPr lang="en-US" sz="1200" b="1" dirty="0">
              <a:solidFill>
                <a:srgbClr val="161616"/>
              </a:solidFill>
            </a:endParaRPr>
          </a:p>
          <a:p>
            <a:pPr>
              <a:spcBef>
                <a:spcPts val="600"/>
              </a:spcBef>
            </a:pPr>
            <a:endParaRPr lang="en-US" sz="1200" b="1" dirty="0">
              <a:solidFill>
                <a:srgbClr val="161616"/>
              </a:solidFill>
            </a:endParaRPr>
          </a:p>
          <a:p>
            <a:pPr>
              <a:spcBef>
                <a:spcPts val="600"/>
              </a:spcBef>
            </a:pPr>
            <a:endParaRPr lang="en-US" sz="1200" b="1" dirty="0">
              <a:solidFill>
                <a:srgbClr val="161616"/>
              </a:solidFill>
            </a:endParaRPr>
          </a:p>
          <a:p>
            <a:pPr>
              <a:spcBef>
                <a:spcPts val="600"/>
              </a:spcBef>
            </a:pPr>
            <a:r>
              <a:rPr lang="en-US" sz="1200" b="1" dirty="0">
                <a:solidFill>
                  <a:srgbClr val="161616"/>
                </a:solidFill>
              </a:rPr>
              <a:t>Step2: </a:t>
            </a:r>
            <a:r>
              <a:rPr lang="en-US" sz="1200" dirty="0">
                <a:solidFill>
                  <a:srgbClr val="161616"/>
                </a:solidFill>
              </a:rPr>
              <a:t>Enable Cloud </a:t>
            </a:r>
            <a:r>
              <a:rPr lang="en-US" sz="1200" dirty="0" err="1">
                <a:solidFill>
                  <a:srgbClr val="161616"/>
                </a:solidFill>
              </a:rPr>
              <a:t>SQl</a:t>
            </a:r>
            <a:r>
              <a:rPr lang="en-US" sz="1200" dirty="0">
                <a:solidFill>
                  <a:srgbClr val="161616"/>
                </a:solidFill>
              </a:rPr>
              <a:t> Admin API</a:t>
            </a:r>
          </a:p>
          <a:p>
            <a:pPr>
              <a:spcBef>
                <a:spcPts val="600"/>
              </a:spcBef>
            </a:pPr>
            <a:r>
              <a:rPr lang="en-US" sz="1200" dirty="0">
                <a:solidFill>
                  <a:srgbClr val="161616"/>
                </a:solidFill>
              </a:rPr>
              <a:t> (if prompted by system)</a:t>
            </a:r>
          </a:p>
        </p:txBody>
      </p:sp>
      <p:pic>
        <p:nvPicPr>
          <p:cNvPr id="3" name="Picture 2">
            <a:extLst>
              <a:ext uri="{FF2B5EF4-FFF2-40B4-BE49-F238E27FC236}">
                <a16:creationId xmlns:a16="http://schemas.microsoft.com/office/drawing/2014/main" id="{14C6D318-B092-D63E-A982-BF172284D9CF}"/>
              </a:ext>
            </a:extLst>
          </p:cNvPr>
          <p:cNvPicPr>
            <a:picLocks noChangeAspect="1"/>
          </p:cNvPicPr>
          <p:nvPr/>
        </p:nvPicPr>
        <p:blipFill>
          <a:blip r:embed="rId2"/>
          <a:stretch>
            <a:fillRect/>
          </a:stretch>
        </p:blipFill>
        <p:spPr>
          <a:xfrm>
            <a:off x="7581500" y="1210769"/>
            <a:ext cx="4572000" cy="1651859"/>
          </a:xfrm>
          <a:prstGeom prst="rect">
            <a:avLst/>
          </a:prstGeom>
        </p:spPr>
      </p:pic>
      <p:pic>
        <p:nvPicPr>
          <p:cNvPr id="8" name="Picture 7">
            <a:extLst>
              <a:ext uri="{FF2B5EF4-FFF2-40B4-BE49-F238E27FC236}">
                <a16:creationId xmlns:a16="http://schemas.microsoft.com/office/drawing/2014/main" id="{5A6AC22F-FE1E-3629-0C19-DA2BFAABF866}"/>
              </a:ext>
            </a:extLst>
          </p:cNvPr>
          <p:cNvPicPr>
            <a:picLocks noChangeAspect="1"/>
          </p:cNvPicPr>
          <p:nvPr/>
        </p:nvPicPr>
        <p:blipFill>
          <a:blip r:embed="rId3"/>
          <a:stretch>
            <a:fillRect/>
          </a:stretch>
        </p:blipFill>
        <p:spPr>
          <a:xfrm>
            <a:off x="2958957" y="3893089"/>
            <a:ext cx="4572000" cy="2332765"/>
          </a:xfrm>
          <a:prstGeom prst="rect">
            <a:avLst/>
          </a:prstGeom>
        </p:spPr>
      </p:pic>
      <p:sp>
        <p:nvSpPr>
          <p:cNvPr id="12" name="TextBox 11">
            <a:extLst>
              <a:ext uri="{FF2B5EF4-FFF2-40B4-BE49-F238E27FC236}">
                <a16:creationId xmlns:a16="http://schemas.microsoft.com/office/drawing/2014/main" id="{9C0DED3D-CADD-4B22-2D5A-00246A7F5FC5}"/>
              </a:ext>
            </a:extLst>
          </p:cNvPr>
          <p:cNvSpPr txBox="1"/>
          <p:nvPr/>
        </p:nvSpPr>
        <p:spPr>
          <a:xfrm>
            <a:off x="65617" y="6605096"/>
            <a:ext cx="6097712" cy="215444"/>
          </a:xfrm>
          <a:prstGeom prst="rect">
            <a:avLst/>
          </a:prstGeom>
          <a:noFill/>
        </p:spPr>
        <p:txBody>
          <a:bodyPr wrap="square">
            <a:spAutoFit/>
          </a:bodyPr>
          <a:lstStyle/>
          <a:p>
            <a:r>
              <a:rPr lang="en-US" sz="800" dirty="0"/>
              <a:t>https://console.cloud.google.com/apis/library/sqladmin.googleapis.com?project=molten-seat-411910</a:t>
            </a:r>
          </a:p>
        </p:txBody>
      </p:sp>
      <p:pic>
        <p:nvPicPr>
          <p:cNvPr id="17" name="Picture 16">
            <a:extLst>
              <a:ext uri="{FF2B5EF4-FFF2-40B4-BE49-F238E27FC236}">
                <a16:creationId xmlns:a16="http://schemas.microsoft.com/office/drawing/2014/main" id="{761ACCA7-334A-069A-7308-4B5B27341111}"/>
              </a:ext>
            </a:extLst>
          </p:cNvPr>
          <p:cNvPicPr>
            <a:picLocks noChangeAspect="1"/>
          </p:cNvPicPr>
          <p:nvPr/>
        </p:nvPicPr>
        <p:blipFill>
          <a:blip r:embed="rId4"/>
          <a:stretch>
            <a:fillRect/>
          </a:stretch>
        </p:blipFill>
        <p:spPr>
          <a:xfrm>
            <a:off x="2958957" y="797203"/>
            <a:ext cx="3657600" cy="2906265"/>
          </a:xfrm>
          <a:prstGeom prst="rect">
            <a:avLst/>
          </a:prstGeom>
        </p:spPr>
      </p:pic>
      <p:sp>
        <p:nvSpPr>
          <p:cNvPr id="18" name="Arrow: Down 17">
            <a:extLst>
              <a:ext uri="{FF2B5EF4-FFF2-40B4-BE49-F238E27FC236}">
                <a16:creationId xmlns:a16="http://schemas.microsoft.com/office/drawing/2014/main" id="{28E85CC6-449B-A634-6556-8B6421FADC90}"/>
              </a:ext>
            </a:extLst>
          </p:cNvPr>
          <p:cNvSpPr/>
          <p:nvPr/>
        </p:nvSpPr>
        <p:spPr>
          <a:xfrm rot="16200000">
            <a:off x="6992339" y="1976015"/>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095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7E27FFEA-30DD-24AA-D9D8-2FC44D621871}"/>
              </a:ext>
            </a:extLst>
          </p:cNvPr>
          <p:cNvSpPr txBox="1"/>
          <p:nvPr/>
        </p:nvSpPr>
        <p:spPr>
          <a:xfrm>
            <a:off x="244011" y="681889"/>
            <a:ext cx="4539745" cy="3939540"/>
          </a:xfrm>
          <a:prstGeom prst="rect">
            <a:avLst/>
          </a:prstGeom>
          <a:noFill/>
        </p:spPr>
        <p:txBody>
          <a:bodyPr wrap="square" rtlCol="0">
            <a:spAutoFit/>
          </a:bodyPr>
          <a:lstStyle/>
          <a:p>
            <a:pPr>
              <a:spcBef>
                <a:spcPts val="600"/>
              </a:spcBef>
            </a:pPr>
            <a:r>
              <a:rPr lang="en-US" sz="1200" b="1" dirty="0">
                <a:solidFill>
                  <a:srgbClr val="161616"/>
                </a:solidFill>
              </a:rPr>
              <a:t>Step3: </a:t>
            </a:r>
            <a:r>
              <a:rPr lang="en-US" sz="1200" dirty="0">
                <a:solidFill>
                  <a:srgbClr val="161616"/>
                </a:solidFill>
              </a:rPr>
              <a:t>Enter command to connect and authorize</a:t>
            </a:r>
          </a:p>
          <a:p>
            <a:pPr marL="628650" lvl="1" indent="-171450">
              <a:spcBef>
                <a:spcPts val="600"/>
              </a:spcBef>
              <a:buFont typeface="Arial" panose="020B0604020202020204" pitchFamily="34" charset="0"/>
              <a:buChar char="•"/>
            </a:pPr>
            <a:r>
              <a:rPr lang="en-US" sz="1200" dirty="0">
                <a:solidFill>
                  <a:srgbClr val="0070C0"/>
                </a:solidFill>
              </a:rPr>
              <a:t>$ </a:t>
            </a:r>
            <a:r>
              <a:rPr lang="en-US" sz="1200" dirty="0" err="1">
                <a:solidFill>
                  <a:srgbClr val="0070C0"/>
                </a:solidFill>
              </a:rPr>
              <a:t>gcloud</a:t>
            </a:r>
            <a:r>
              <a:rPr lang="en-US" sz="1200" dirty="0">
                <a:solidFill>
                  <a:srgbClr val="0070C0"/>
                </a:solidFill>
              </a:rPr>
              <a:t> </a:t>
            </a:r>
            <a:r>
              <a:rPr lang="en-US" sz="1200" dirty="0" err="1">
                <a:solidFill>
                  <a:srgbClr val="0070C0"/>
                </a:solidFill>
              </a:rPr>
              <a:t>sql</a:t>
            </a:r>
            <a:r>
              <a:rPr lang="en-US" sz="1200" dirty="0">
                <a:solidFill>
                  <a:srgbClr val="0070C0"/>
                </a:solidFill>
              </a:rPr>
              <a:t> connect cloudsqlmysql002 --user=root --quiet </a:t>
            </a: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a:spcBef>
                <a:spcPts val="600"/>
              </a:spcBef>
            </a:pPr>
            <a:r>
              <a:rPr lang="en-US" sz="1200" b="1" dirty="0"/>
              <a:t>Step4</a:t>
            </a:r>
            <a:r>
              <a:rPr lang="en-US" sz="1200" dirty="0"/>
              <a:t>: Enter below commands</a:t>
            </a:r>
          </a:p>
          <a:p>
            <a:pPr marL="628650" lvl="1" indent="-171450">
              <a:spcBef>
                <a:spcPts val="600"/>
              </a:spcBef>
              <a:buFont typeface="Arial" panose="020B0604020202020204" pitchFamily="34" charset="0"/>
              <a:buChar char="•"/>
            </a:pPr>
            <a:r>
              <a:rPr lang="en-US" sz="1200" dirty="0">
                <a:solidFill>
                  <a:srgbClr val="0070C0"/>
                </a:solidFill>
              </a:rPr>
              <a:t>show databases;</a:t>
            </a:r>
          </a:p>
          <a:p>
            <a:pPr marL="628650" lvl="1" indent="-171450">
              <a:spcBef>
                <a:spcPts val="600"/>
              </a:spcBef>
              <a:buFont typeface="Arial" panose="020B0604020202020204" pitchFamily="34" charset="0"/>
              <a:buChar char="•"/>
            </a:pPr>
            <a:r>
              <a:rPr lang="en-US" sz="1200" dirty="0">
                <a:solidFill>
                  <a:srgbClr val="0070C0"/>
                </a:solidFill>
              </a:rPr>
              <a:t>use </a:t>
            </a:r>
            <a:r>
              <a:rPr lang="en-US" sz="1200" dirty="0" err="1">
                <a:solidFill>
                  <a:srgbClr val="0070C0"/>
                </a:solidFill>
              </a:rPr>
              <a:t>friendbook</a:t>
            </a:r>
            <a:r>
              <a:rPr lang="en-US" sz="1200" dirty="0">
                <a:solidFill>
                  <a:srgbClr val="0070C0"/>
                </a:solidFill>
              </a:rPr>
              <a:t>;</a:t>
            </a:r>
          </a:p>
          <a:p>
            <a:pPr marL="628650" lvl="1" indent="-171450">
              <a:spcBef>
                <a:spcPts val="600"/>
              </a:spcBef>
              <a:buFont typeface="Arial" panose="020B0604020202020204" pitchFamily="34" charset="0"/>
              <a:buChar char="•"/>
            </a:pPr>
            <a:r>
              <a:rPr lang="en-US" sz="1200" dirty="0">
                <a:solidFill>
                  <a:srgbClr val="0070C0"/>
                </a:solidFill>
              </a:rPr>
              <a:t>SELECT * FROM friends;</a:t>
            </a:r>
          </a:p>
        </p:txBody>
      </p:sp>
      <p:sp>
        <p:nvSpPr>
          <p:cNvPr id="12" name="TextBox 11">
            <a:extLst>
              <a:ext uri="{FF2B5EF4-FFF2-40B4-BE49-F238E27FC236}">
                <a16:creationId xmlns:a16="http://schemas.microsoft.com/office/drawing/2014/main" id="{9C0DED3D-CADD-4B22-2D5A-00246A7F5FC5}"/>
              </a:ext>
            </a:extLst>
          </p:cNvPr>
          <p:cNvSpPr txBox="1"/>
          <p:nvPr/>
        </p:nvSpPr>
        <p:spPr>
          <a:xfrm>
            <a:off x="65617" y="6605096"/>
            <a:ext cx="6097712" cy="215444"/>
          </a:xfrm>
          <a:prstGeom prst="rect">
            <a:avLst/>
          </a:prstGeom>
          <a:noFill/>
        </p:spPr>
        <p:txBody>
          <a:bodyPr wrap="square">
            <a:spAutoFit/>
          </a:bodyPr>
          <a:lstStyle/>
          <a:p>
            <a:r>
              <a:rPr lang="en-US" sz="800" dirty="0"/>
              <a:t>https://console.cloud.google.com/apis/library/sqladmin.googleapis.com?project=molten-seat-411910</a:t>
            </a:r>
          </a:p>
        </p:txBody>
      </p:sp>
      <p:pic>
        <p:nvPicPr>
          <p:cNvPr id="11" name="Picture 10">
            <a:extLst>
              <a:ext uri="{FF2B5EF4-FFF2-40B4-BE49-F238E27FC236}">
                <a16:creationId xmlns:a16="http://schemas.microsoft.com/office/drawing/2014/main" id="{1FE60C29-5420-6425-CD43-CED7FF5B069E}"/>
              </a:ext>
            </a:extLst>
          </p:cNvPr>
          <p:cNvPicPr>
            <a:picLocks noChangeAspect="1"/>
          </p:cNvPicPr>
          <p:nvPr/>
        </p:nvPicPr>
        <p:blipFill>
          <a:blip r:embed="rId2"/>
          <a:stretch>
            <a:fillRect/>
          </a:stretch>
        </p:blipFill>
        <p:spPr>
          <a:xfrm>
            <a:off x="5158038" y="672264"/>
            <a:ext cx="5486400" cy="2599280"/>
          </a:xfrm>
          <a:prstGeom prst="rect">
            <a:avLst/>
          </a:prstGeom>
        </p:spPr>
      </p:pic>
      <p:pic>
        <p:nvPicPr>
          <p:cNvPr id="14" name="Picture 13">
            <a:extLst>
              <a:ext uri="{FF2B5EF4-FFF2-40B4-BE49-F238E27FC236}">
                <a16:creationId xmlns:a16="http://schemas.microsoft.com/office/drawing/2014/main" id="{EFAEACF9-B75B-1CD9-5E93-7F0B66E63EF4}"/>
              </a:ext>
            </a:extLst>
          </p:cNvPr>
          <p:cNvPicPr>
            <a:picLocks noChangeAspect="1"/>
          </p:cNvPicPr>
          <p:nvPr/>
        </p:nvPicPr>
        <p:blipFill>
          <a:blip r:embed="rId3"/>
          <a:stretch>
            <a:fillRect/>
          </a:stretch>
        </p:blipFill>
        <p:spPr>
          <a:xfrm>
            <a:off x="5184129" y="3380875"/>
            <a:ext cx="3657600" cy="1824285"/>
          </a:xfrm>
          <a:prstGeom prst="rect">
            <a:avLst/>
          </a:prstGeom>
        </p:spPr>
      </p:pic>
      <p:pic>
        <p:nvPicPr>
          <p:cNvPr id="16" name="Picture 15">
            <a:extLst>
              <a:ext uri="{FF2B5EF4-FFF2-40B4-BE49-F238E27FC236}">
                <a16:creationId xmlns:a16="http://schemas.microsoft.com/office/drawing/2014/main" id="{F1B47A5E-81E1-9497-6460-59E91BE8A896}"/>
              </a:ext>
            </a:extLst>
          </p:cNvPr>
          <p:cNvPicPr>
            <a:picLocks noChangeAspect="1"/>
          </p:cNvPicPr>
          <p:nvPr/>
        </p:nvPicPr>
        <p:blipFill>
          <a:blip r:embed="rId4"/>
          <a:stretch>
            <a:fillRect/>
          </a:stretch>
        </p:blipFill>
        <p:spPr>
          <a:xfrm>
            <a:off x="5185811" y="5243492"/>
            <a:ext cx="3657600" cy="1558517"/>
          </a:xfrm>
          <a:prstGeom prst="rect">
            <a:avLst/>
          </a:prstGeom>
        </p:spPr>
      </p:pic>
    </p:spTree>
    <p:extLst>
      <p:ext uri="{BB962C8B-B14F-4D97-AF65-F5344CB8AC3E}">
        <p14:creationId xmlns:p14="http://schemas.microsoft.com/office/powerpoint/2010/main" val="960875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324CBF-1FFF-A4EB-31C7-364BE251C8B6}"/>
              </a:ext>
            </a:extLst>
          </p:cNvPr>
          <p:cNvSpPr/>
          <p:nvPr/>
        </p:nvSpPr>
        <p:spPr>
          <a:xfrm>
            <a:off x="244011" y="3586005"/>
            <a:ext cx="4114800" cy="5239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970371"/>
            <a:ext cx="3923728" cy="3877985"/>
          </a:xfrm>
          <a:prstGeom prst="rect">
            <a:avLst/>
          </a:prstGeom>
          <a:noFill/>
        </p:spPr>
        <p:txBody>
          <a:bodyPr wrap="square" rtlCol="0">
            <a:spAutoFit/>
          </a:bodyPr>
          <a:lstStyle/>
          <a:p>
            <a:pPr>
              <a:spcBef>
                <a:spcPts val="1800"/>
              </a:spcBef>
              <a:spcAft>
                <a:spcPts val="1800"/>
              </a:spcAft>
            </a:pPr>
            <a:r>
              <a:rPr lang="en-US" sz="1200" b="1" dirty="0">
                <a:solidFill>
                  <a:srgbClr val="161616"/>
                </a:solidFill>
              </a:rPr>
              <a:t>Database configurations with Cloud SQL</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a Cloud SQL instance</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database tables and import .</a:t>
            </a:r>
            <a:r>
              <a:rPr lang="en-US" sz="1200" dirty="0" err="1">
                <a:solidFill>
                  <a:srgbClr val="161616"/>
                </a:solidFill>
              </a:rPr>
              <a:t>sql</a:t>
            </a:r>
            <a:r>
              <a:rPr lang="en-US" sz="1200" dirty="0">
                <a:solidFill>
                  <a:srgbClr val="161616"/>
                </a:solidFill>
              </a:rPr>
              <a:t> data from Cloud Storage</a:t>
            </a:r>
          </a:p>
          <a:p>
            <a:pPr marL="171450" indent="-171450">
              <a:spcBef>
                <a:spcPts val="1800"/>
              </a:spcBef>
              <a:spcAft>
                <a:spcPts val="1800"/>
              </a:spcAft>
              <a:buFont typeface="Arial" panose="020B0604020202020204" pitchFamily="34" charset="0"/>
              <a:buChar char="•"/>
            </a:pPr>
            <a:r>
              <a:rPr lang="en-US" sz="1200" dirty="0">
                <a:solidFill>
                  <a:srgbClr val="161616"/>
                </a:solidFill>
              </a:rPr>
              <a:t>Explore data with SQL statements</a:t>
            </a:r>
          </a:p>
          <a:p>
            <a:pPr marL="171450" indent="-171450">
              <a:spcBef>
                <a:spcPts val="1800"/>
              </a:spcBef>
              <a:spcAft>
                <a:spcPts val="1800"/>
              </a:spcAft>
              <a:buFont typeface="Arial" panose="020B0604020202020204" pitchFamily="34" charset="0"/>
              <a:buChar char="•"/>
            </a:pPr>
            <a:r>
              <a:rPr lang="en-US" sz="1200" b="1" dirty="0">
                <a:solidFill>
                  <a:srgbClr val="161616"/>
                </a:solidFill>
              </a:rPr>
              <a:t>Connect to </a:t>
            </a:r>
            <a:r>
              <a:rPr lang="en-US" sz="1200" b="1" dirty="0" err="1">
                <a:solidFill>
                  <a:srgbClr val="161616"/>
                </a:solidFill>
              </a:rPr>
              <a:t>BigQuery</a:t>
            </a:r>
            <a:r>
              <a:rPr lang="en-US" sz="1200" b="1" dirty="0">
                <a:solidFill>
                  <a:srgbClr val="161616"/>
                </a:solidFill>
              </a:rPr>
              <a:t> Federated Queries and Data Studio</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Compute Engine (GCE) using the Cloud SQL Auth proxy (previously called the Cloud SQL proxy)</a:t>
            </a:r>
          </a:p>
        </p:txBody>
      </p:sp>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Tree>
    <p:extLst>
      <p:ext uri="{BB962C8B-B14F-4D97-AF65-F5344CB8AC3E}">
        <p14:creationId xmlns:p14="http://schemas.microsoft.com/office/powerpoint/2010/main" val="3468646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13" name="TextBox 12">
            <a:extLst>
              <a:ext uri="{FF2B5EF4-FFF2-40B4-BE49-F238E27FC236}">
                <a16:creationId xmlns:a16="http://schemas.microsoft.com/office/drawing/2014/main" id="{A4B5BA1A-7668-656A-2447-55C6D3322F9D}"/>
              </a:ext>
            </a:extLst>
          </p:cNvPr>
          <p:cNvSpPr txBox="1"/>
          <p:nvPr/>
        </p:nvSpPr>
        <p:spPr>
          <a:xfrm>
            <a:off x="244011" y="681889"/>
            <a:ext cx="6079787" cy="5432256"/>
          </a:xfrm>
          <a:prstGeom prst="rect">
            <a:avLst/>
          </a:prstGeom>
          <a:noFill/>
        </p:spPr>
        <p:txBody>
          <a:bodyPr wrap="square" rtlCol="0">
            <a:spAutoFit/>
          </a:bodyPr>
          <a:lstStyle/>
          <a:p>
            <a:pPr>
              <a:spcBef>
                <a:spcPts val="600"/>
              </a:spcBef>
            </a:pPr>
            <a:r>
              <a:rPr lang="en-US" sz="1200" b="1" dirty="0">
                <a:solidFill>
                  <a:srgbClr val="161616"/>
                </a:solidFill>
              </a:rPr>
              <a:t>Step1: </a:t>
            </a:r>
            <a:r>
              <a:rPr lang="en-US" sz="1200" dirty="0">
                <a:solidFill>
                  <a:srgbClr val="161616"/>
                </a:solidFill>
              </a:rPr>
              <a:t>Copy the </a:t>
            </a:r>
            <a:r>
              <a:rPr lang="en-US" sz="1200" dirty="0" err="1">
                <a:solidFill>
                  <a:srgbClr val="161616"/>
                </a:solidFill>
              </a:rPr>
              <a:t>CloudSQL</a:t>
            </a:r>
            <a:r>
              <a:rPr lang="en-US" sz="1200" dirty="0">
                <a:solidFill>
                  <a:srgbClr val="161616"/>
                </a:solidFill>
              </a:rPr>
              <a:t> Instance connection name</a:t>
            </a: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endParaRPr lang="en-US" sz="1200" dirty="0">
              <a:solidFill>
                <a:srgbClr val="161616"/>
              </a:solidFill>
            </a:endParaRPr>
          </a:p>
          <a:p>
            <a:pPr>
              <a:spcBef>
                <a:spcPts val="600"/>
              </a:spcBef>
            </a:pPr>
            <a:r>
              <a:rPr lang="en-US" sz="1200" dirty="0"/>
              <a:t>Cloud SQL connection name: molten-seat-xxxxxx:us-central1:cloudsqlmysql002</a:t>
            </a:r>
          </a:p>
          <a:p>
            <a:pPr>
              <a:spcBef>
                <a:spcPts val="600"/>
              </a:spcBef>
            </a:pPr>
            <a:r>
              <a:rPr lang="en-US" sz="1200" dirty="0"/>
              <a:t>Database: </a:t>
            </a:r>
            <a:r>
              <a:rPr lang="en-US" sz="1200" dirty="0" err="1"/>
              <a:t>friendbook</a:t>
            </a:r>
            <a:endParaRPr lang="en-US" sz="1200" dirty="0"/>
          </a:p>
          <a:p>
            <a:pPr>
              <a:spcBef>
                <a:spcPts val="600"/>
              </a:spcBef>
            </a:pPr>
            <a:r>
              <a:rPr lang="en-US" sz="1200" dirty="0"/>
              <a:t>Username: root</a:t>
            </a:r>
          </a:p>
          <a:p>
            <a:pPr>
              <a:spcBef>
                <a:spcPts val="600"/>
              </a:spcBef>
            </a:pPr>
            <a:r>
              <a:rPr lang="en-US" sz="1200" dirty="0" err="1"/>
              <a:t>Pwd</a:t>
            </a:r>
            <a:r>
              <a:rPr lang="en-US" sz="1200" dirty="0"/>
              <a:t>: </a:t>
            </a:r>
            <a:r>
              <a:rPr lang="en-US" sz="1200" dirty="0" err="1"/>
              <a:t>xxxx</a:t>
            </a:r>
            <a:endParaRPr lang="en-US" sz="1200" dirty="0"/>
          </a:p>
          <a:p>
            <a:pPr>
              <a:spcBef>
                <a:spcPts val="600"/>
              </a:spcBef>
            </a:pPr>
            <a:endParaRPr lang="en-US" sz="1200" dirty="0">
              <a:solidFill>
                <a:srgbClr val="0070C0"/>
              </a:solidFill>
            </a:endParaRPr>
          </a:p>
        </p:txBody>
      </p:sp>
      <p:pic>
        <p:nvPicPr>
          <p:cNvPr id="6" name="Picture 5">
            <a:extLst>
              <a:ext uri="{FF2B5EF4-FFF2-40B4-BE49-F238E27FC236}">
                <a16:creationId xmlns:a16="http://schemas.microsoft.com/office/drawing/2014/main" id="{4674032A-C0B8-791E-EC7A-B9A9554BB881}"/>
              </a:ext>
            </a:extLst>
          </p:cNvPr>
          <p:cNvPicPr>
            <a:picLocks noChangeAspect="1"/>
          </p:cNvPicPr>
          <p:nvPr/>
        </p:nvPicPr>
        <p:blipFill>
          <a:blip r:embed="rId2"/>
          <a:stretch>
            <a:fillRect/>
          </a:stretch>
        </p:blipFill>
        <p:spPr>
          <a:xfrm>
            <a:off x="5666495" y="743855"/>
            <a:ext cx="3657600" cy="3118538"/>
          </a:xfrm>
          <a:prstGeom prst="rect">
            <a:avLst/>
          </a:prstGeom>
        </p:spPr>
      </p:pic>
    </p:spTree>
    <p:extLst>
      <p:ext uri="{BB962C8B-B14F-4D97-AF65-F5344CB8AC3E}">
        <p14:creationId xmlns:p14="http://schemas.microsoft.com/office/powerpoint/2010/main" val="1853431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pic>
        <p:nvPicPr>
          <p:cNvPr id="11" name="Picture 10">
            <a:extLst>
              <a:ext uri="{FF2B5EF4-FFF2-40B4-BE49-F238E27FC236}">
                <a16:creationId xmlns:a16="http://schemas.microsoft.com/office/drawing/2014/main" id="{DF1000D5-D389-3274-B7CB-F22D75DE01A6}"/>
              </a:ext>
            </a:extLst>
          </p:cNvPr>
          <p:cNvPicPr>
            <a:picLocks noChangeAspect="1"/>
          </p:cNvPicPr>
          <p:nvPr/>
        </p:nvPicPr>
        <p:blipFill>
          <a:blip r:embed="rId2"/>
          <a:stretch>
            <a:fillRect/>
          </a:stretch>
        </p:blipFill>
        <p:spPr>
          <a:xfrm>
            <a:off x="6090007" y="653014"/>
            <a:ext cx="1828800" cy="2223247"/>
          </a:xfrm>
          <a:prstGeom prst="rect">
            <a:avLst/>
          </a:prstGeom>
        </p:spPr>
      </p:pic>
      <p:sp>
        <p:nvSpPr>
          <p:cNvPr id="13" name="TextBox 12">
            <a:extLst>
              <a:ext uri="{FF2B5EF4-FFF2-40B4-BE49-F238E27FC236}">
                <a16:creationId xmlns:a16="http://schemas.microsoft.com/office/drawing/2014/main" id="{A4B5BA1A-7668-656A-2447-55C6D3322F9D}"/>
              </a:ext>
            </a:extLst>
          </p:cNvPr>
          <p:cNvSpPr txBox="1"/>
          <p:nvPr/>
        </p:nvSpPr>
        <p:spPr>
          <a:xfrm>
            <a:off x="244011" y="681889"/>
            <a:ext cx="4539745" cy="4462760"/>
          </a:xfrm>
          <a:prstGeom prst="rect">
            <a:avLst/>
          </a:prstGeom>
          <a:noFill/>
        </p:spPr>
        <p:txBody>
          <a:bodyPr wrap="square" rtlCol="0">
            <a:spAutoFit/>
          </a:bodyPr>
          <a:lstStyle/>
          <a:p>
            <a:pPr>
              <a:spcBef>
                <a:spcPts val="600"/>
              </a:spcBef>
            </a:pPr>
            <a:r>
              <a:rPr lang="en-US" sz="1200" b="1" dirty="0">
                <a:solidFill>
                  <a:srgbClr val="161616"/>
                </a:solidFill>
              </a:rPr>
              <a:t>Step2: </a:t>
            </a:r>
            <a:r>
              <a:rPr lang="en-US" sz="1200" dirty="0">
                <a:solidFill>
                  <a:srgbClr val="161616"/>
                </a:solidFill>
              </a:rPr>
              <a:t>Select </a:t>
            </a:r>
            <a:r>
              <a:rPr lang="en-US" sz="1200" dirty="0" err="1">
                <a:solidFill>
                  <a:srgbClr val="161616"/>
                </a:solidFill>
              </a:rPr>
              <a:t>BigQuery</a:t>
            </a: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marL="628650" lvl="1" indent="-171450">
              <a:spcBef>
                <a:spcPts val="600"/>
              </a:spcBef>
              <a:buFont typeface="Arial" panose="020B0604020202020204" pitchFamily="34" charset="0"/>
              <a:buChar char="•"/>
            </a:pPr>
            <a:endParaRPr lang="en-US" sz="1200" dirty="0">
              <a:solidFill>
                <a:srgbClr val="0070C0"/>
              </a:solidFill>
            </a:endParaRPr>
          </a:p>
          <a:p>
            <a:pPr>
              <a:spcBef>
                <a:spcPts val="600"/>
              </a:spcBef>
            </a:pPr>
            <a:r>
              <a:rPr lang="en-US" sz="1200" b="1" dirty="0"/>
              <a:t>Step3</a:t>
            </a:r>
            <a:r>
              <a:rPr lang="en-US" sz="1200" dirty="0"/>
              <a:t>: Click ‘Add’ and click ‘Connections to external data sources’</a:t>
            </a:r>
          </a:p>
          <a:p>
            <a:pPr>
              <a:spcBef>
                <a:spcPts val="600"/>
              </a:spcBef>
            </a:pPr>
            <a:endParaRPr lang="en-US" sz="1200" dirty="0">
              <a:solidFill>
                <a:srgbClr val="0070C0"/>
              </a:solidFill>
            </a:endParaRPr>
          </a:p>
          <a:p>
            <a:pPr>
              <a:spcBef>
                <a:spcPts val="600"/>
              </a:spcBef>
            </a:pPr>
            <a:endParaRPr lang="en-US" sz="1200" dirty="0">
              <a:solidFill>
                <a:srgbClr val="0070C0"/>
              </a:solidFill>
            </a:endParaRPr>
          </a:p>
          <a:p>
            <a:pPr>
              <a:spcBef>
                <a:spcPts val="600"/>
              </a:spcBef>
            </a:pPr>
            <a:endParaRPr lang="en-US" sz="1200" dirty="0">
              <a:solidFill>
                <a:srgbClr val="0070C0"/>
              </a:solidFill>
            </a:endParaRPr>
          </a:p>
          <a:p>
            <a:pPr>
              <a:spcBef>
                <a:spcPts val="600"/>
              </a:spcBef>
            </a:pPr>
            <a:endParaRPr lang="en-US" sz="1200" dirty="0">
              <a:solidFill>
                <a:srgbClr val="0070C0"/>
              </a:solidFill>
            </a:endParaRPr>
          </a:p>
          <a:p>
            <a:pPr>
              <a:spcBef>
                <a:spcPts val="600"/>
              </a:spcBef>
            </a:pPr>
            <a:endParaRPr lang="en-US" sz="1200" dirty="0">
              <a:solidFill>
                <a:srgbClr val="0070C0"/>
              </a:solidFill>
            </a:endParaRPr>
          </a:p>
          <a:p>
            <a:pPr>
              <a:spcBef>
                <a:spcPts val="600"/>
              </a:spcBef>
            </a:pPr>
            <a:endParaRPr lang="en-US" sz="1200" dirty="0">
              <a:solidFill>
                <a:srgbClr val="0070C0"/>
              </a:solidFill>
            </a:endParaRPr>
          </a:p>
          <a:p>
            <a:pPr>
              <a:spcBef>
                <a:spcPts val="600"/>
              </a:spcBef>
            </a:pPr>
            <a:r>
              <a:rPr lang="en-US" sz="1200" b="1" dirty="0"/>
              <a:t>Step4</a:t>
            </a:r>
            <a:r>
              <a:rPr lang="en-US" sz="1200" dirty="0"/>
              <a:t>: Enable API (if system prompts)</a:t>
            </a:r>
            <a:endParaRPr lang="en-US" sz="1200" dirty="0">
              <a:solidFill>
                <a:srgbClr val="0070C0"/>
              </a:solidFill>
            </a:endParaRPr>
          </a:p>
        </p:txBody>
      </p:sp>
      <p:pic>
        <p:nvPicPr>
          <p:cNvPr id="15" name="Picture 14">
            <a:extLst>
              <a:ext uri="{FF2B5EF4-FFF2-40B4-BE49-F238E27FC236}">
                <a16:creationId xmlns:a16="http://schemas.microsoft.com/office/drawing/2014/main" id="{22DC0308-F35A-3853-B777-34ED94440153}"/>
              </a:ext>
            </a:extLst>
          </p:cNvPr>
          <p:cNvPicPr>
            <a:picLocks noChangeAspect="1"/>
          </p:cNvPicPr>
          <p:nvPr/>
        </p:nvPicPr>
        <p:blipFill>
          <a:blip r:embed="rId3"/>
          <a:stretch>
            <a:fillRect/>
          </a:stretch>
        </p:blipFill>
        <p:spPr>
          <a:xfrm>
            <a:off x="4918509" y="3040459"/>
            <a:ext cx="4572000" cy="1416922"/>
          </a:xfrm>
          <a:prstGeom prst="rect">
            <a:avLst/>
          </a:prstGeom>
        </p:spPr>
      </p:pic>
      <p:pic>
        <p:nvPicPr>
          <p:cNvPr id="17" name="Picture 16">
            <a:extLst>
              <a:ext uri="{FF2B5EF4-FFF2-40B4-BE49-F238E27FC236}">
                <a16:creationId xmlns:a16="http://schemas.microsoft.com/office/drawing/2014/main" id="{8E9D6C57-C7CB-C4FB-6133-B483FF225407}"/>
              </a:ext>
            </a:extLst>
          </p:cNvPr>
          <p:cNvPicPr>
            <a:picLocks noChangeAspect="1"/>
          </p:cNvPicPr>
          <p:nvPr/>
        </p:nvPicPr>
        <p:blipFill>
          <a:blip r:embed="rId4"/>
          <a:stretch>
            <a:fillRect/>
          </a:stretch>
        </p:blipFill>
        <p:spPr>
          <a:xfrm>
            <a:off x="4918509" y="4621579"/>
            <a:ext cx="4572000" cy="1881963"/>
          </a:xfrm>
          <a:prstGeom prst="rect">
            <a:avLst/>
          </a:prstGeom>
        </p:spPr>
      </p:pic>
    </p:spTree>
    <p:extLst>
      <p:ext uri="{BB962C8B-B14F-4D97-AF65-F5344CB8AC3E}">
        <p14:creationId xmlns:p14="http://schemas.microsoft.com/office/powerpoint/2010/main" val="1303562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13" name="TextBox 12">
            <a:extLst>
              <a:ext uri="{FF2B5EF4-FFF2-40B4-BE49-F238E27FC236}">
                <a16:creationId xmlns:a16="http://schemas.microsoft.com/office/drawing/2014/main" id="{A4B5BA1A-7668-656A-2447-55C6D3322F9D}"/>
              </a:ext>
            </a:extLst>
          </p:cNvPr>
          <p:cNvSpPr txBox="1"/>
          <p:nvPr/>
        </p:nvSpPr>
        <p:spPr>
          <a:xfrm>
            <a:off x="244011" y="681889"/>
            <a:ext cx="4539745" cy="276999"/>
          </a:xfrm>
          <a:prstGeom prst="rect">
            <a:avLst/>
          </a:prstGeom>
          <a:noFill/>
        </p:spPr>
        <p:txBody>
          <a:bodyPr wrap="square" rtlCol="0">
            <a:spAutoFit/>
          </a:bodyPr>
          <a:lstStyle/>
          <a:p>
            <a:pPr>
              <a:spcBef>
                <a:spcPts val="600"/>
              </a:spcBef>
            </a:pPr>
            <a:r>
              <a:rPr lang="en-US" sz="1200" b="1" dirty="0">
                <a:solidFill>
                  <a:srgbClr val="161616"/>
                </a:solidFill>
              </a:rPr>
              <a:t>Step5: </a:t>
            </a:r>
            <a:r>
              <a:rPr lang="en-US" sz="1200" dirty="0">
                <a:solidFill>
                  <a:srgbClr val="161616"/>
                </a:solidFill>
              </a:rPr>
              <a:t>Enter the details in the popup and create connection</a:t>
            </a:r>
          </a:p>
        </p:txBody>
      </p:sp>
      <p:pic>
        <p:nvPicPr>
          <p:cNvPr id="3" name="Picture 2">
            <a:extLst>
              <a:ext uri="{FF2B5EF4-FFF2-40B4-BE49-F238E27FC236}">
                <a16:creationId xmlns:a16="http://schemas.microsoft.com/office/drawing/2014/main" id="{8BBF33E5-54B3-5281-7E5D-6CD20395521F}"/>
              </a:ext>
            </a:extLst>
          </p:cNvPr>
          <p:cNvPicPr>
            <a:picLocks noChangeAspect="1"/>
          </p:cNvPicPr>
          <p:nvPr/>
        </p:nvPicPr>
        <p:blipFill>
          <a:blip r:embed="rId2"/>
          <a:stretch>
            <a:fillRect/>
          </a:stretch>
        </p:blipFill>
        <p:spPr>
          <a:xfrm>
            <a:off x="4053840" y="1153223"/>
            <a:ext cx="2743200" cy="4155141"/>
          </a:xfrm>
          <a:prstGeom prst="rect">
            <a:avLst/>
          </a:prstGeom>
        </p:spPr>
      </p:pic>
      <p:sp>
        <p:nvSpPr>
          <p:cNvPr id="9" name="Arrow: Down 8">
            <a:extLst>
              <a:ext uri="{FF2B5EF4-FFF2-40B4-BE49-F238E27FC236}">
                <a16:creationId xmlns:a16="http://schemas.microsoft.com/office/drawing/2014/main" id="{4D1D4684-6BD9-D8B6-39EB-7E7A005ADBD9}"/>
              </a:ext>
            </a:extLst>
          </p:cNvPr>
          <p:cNvSpPr/>
          <p:nvPr/>
        </p:nvSpPr>
        <p:spPr>
          <a:xfrm rot="16200000">
            <a:off x="3651374" y="2456587"/>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15B2A72B-B075-0CB0-A9B7-6F49FE76CCCD}"/>
              </a:ext>
            </a:extLst>
          </p:cNvPr>
          <p:cNvSpPr/>
          <p:nvPr/>
        </p:nvSpPr>
        <p:spPr>
          <a:xfrm rot="16200000">
            <a:off x="6797040" y="2461137"/>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2855EC6F-CB66-F684-C79B-1030B767EB34}"/>
              </a:ext>
            </a:extLst>
          </p:cNvPr>
          <p:cNvGrpSpPr/>
          <p:nvPr/>
        </p:nvGrpSpPr>
        <p:grpSpPr>
          <a:xfrm>
            <a:off x="0" y="1138059"/>
            <a:ext cx="3657600" cy="2396819"/>
            <a:chOff x="0" y="1138059"/>
            <a:chExt cx="3657600" cy="2396819"/>
          </a:xfrm>
        </p:grpSpPr>
        <p:pic>
          <p:nvPicPr>
            <p:cNvPr id="8" name="Picture 7">
              <a:extLst>
                <a:ext uri="{FF2B5EF4-FFF2-40B4-BE49-F238E27FC236}">
                  <a16:creationId xmlns:a16="http://schemas.microsoft.com/office/drawing/2014/main" id="{4AB810AB-377F-8B77-7D77-256D06A099A0}"/>
                </a:ext>
              </a:extLst>
            </p:cNvPr>
            <p:cNvPicPr>
              <a:picLocks noChangeAspect="1"/>
            </p:cNvPicPr>
            <p:nvPr/>
          </p:nvPicPr>
          <p:blipFill>
            <a:blip r:embed="rId3"/>
            <a:stretch>
              <a:fillRect/>
            </a:stretch>
          </p:blipFill>
          <p:spPr>
            <a:xfrm>
              <a:off x="0" y="1138059"/>
              <a:ext cx="3657600" cy="2396819"/>
            </a:xfrm>
            <a:prstGeom prst="rect">
              <a:avLst/>
            </a:prstGeom>
          </p:spPr>
        </p:pic>
        <p:sp>
          <p:nvSpPr>
            <p:cNvPr id="14" name="Rectangle 13">
              <a:extLst>
                <a:ext uri="{FF2B5EF4-FFF2-40B4-BE49-F238E27FC236}">
                  <a16:creationId xmlns:a16="http://schemas.microsoft.com/office/drawing/2014/main" id="{67272B5F-04B4-FD68-FA1C-62E8D0D4270A}"/>
                </a:ext>
              </a:extLst>
            </p:cNvPr>
            <p:cNvSpPr/>
            <p:nvPr/>
          </p:nvSpPr>
          <p:spPr>
            <a:xfrm>
              <a:off x="244011" y="2054832"/>
              <a:ext cx="1005840" cy="1952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Bq_sql_connection</a:t>
              </a:r>
              <a:endParaRPr lang="en-US" sz="800" dirty="0">
                <a:solidFill>
                  <a:schemeClr val="tx1"/>
                </a:solidFill>
              </a:endParaRPr>
            </a:p>
          </p:txBody>
        </p:sp>
      </p:grpSp>
      <p:grpSp>
        <p:nvGrpSpPr>
          <p:cNvPr id="25" name="Group 24">
            <a:extLst>
              <a:ext uri="{FF2B5EF4-FFF2-40B4-BE49-F238E27FC236}">
                <a16:creationId xmlns:a16="http://schemas.microsoft.com/office/drawing/2014/main" id="{048A616E-644A-C68C-BB45-A8630F6CD336}"/>
              </a:ext>
            </a:extLst>
          </p:cNvPr>
          <p:cNvGrpSpPr/>
          <p:nvPr/>
        </p:nvGrpSpPr>
        <p:grpSpPr>
          <a:xfrm>
            <a:off x="7612068" y="723900"/>
            <a:ext cx="6097712" cy="2949477"/>
            <a:chOff x="7612068" y="723900"/>
            <a:chExt cx="6097712" cy="2949477"/>
          </a:xfrm>
        </p:grpSpPr>
        <p:pic>
          <p:nvPicPr>
            <p:cNvPr id="17" name="Picture 16">
              <a:extLst>
                <a:ext uri="{FF2B5EF4-FFF2-40B4-BE49-F238E27FC236}">
                  <a16:creationId xmlns:a16="http://schemas.microsoft.com/office/drawing/2014/main" id="{7F37B47E-595D-A1E6-73CE-E6BA57099929}"/>
                </a:ext>
              </a:extLst>
            </p:cNvPr>
            <p:cNvPicPr>
              <a:picLocks noChangeAspect="1"/>
            </p:cNvPicPr>
            <p:nvPr/>
          </p:nvPicPr>
          <p:blipFill>
            <a:blip r:embed="rId4"/>
            <a:stretch>
              <a:fillRect/>
            </a:stretch>
          </p:blipFill>
          <p:spPr>
            <a:xfrm>
              <a:off x="7612068" y="723900"/>
              <a:ext cx="2971800" cy="2743200"/>
            </a:xfrm>
            <a:prstGeom prst="rect">
              <a:avLst/>
            </a:prstGeom>
          </p:spPr>
        </p:pic>
        <p:sp>
          <p:nvSpPr>
            <p:cNvPr id="19" name="TextBox 18">
              <a:extLst>
                <a:ext uri="{FF2B5EF4-FFF2-40B4-BE49-F238E27FC236}">
                  <a16:creationId xmlns:a16="http://schemas.microsoft.com/office/drawing/2014/main" id="{CBE33070-F667-11BB-D7C7-CB40EA23635A}"/>
                </a:ext>
              </a:extLst>
            </p:cNvPr>
            <p:cNvSpPr txBox="1"/>
            <p:nvPr/>
          </p:nvSpPr>
          <p:spPr>
            <a:xfrm>
              <a:off x="7612068" y="3396378"/>
              <a:ext cx="6097712" cy="276999"/>
            </a:xfrm>
            <a:prstGeom prst="rect">
              <a:avLst/>
            </a:prstGeom>
            <a:noFill/>
          </p:spPr>
          <p:txBody>
            <a:bodyPr wrap="square">
              <a:spAutoFit/>
            </a:bodyPr>
            <a:lstStyle/>
            <a:p>
              <a:r>
                <a:rPr lang="en-US" sz="1200" b="1" dirty="0"/>
                <a:t>Fig: Click Go to connection</a:t>
              </a:r>
            </a:p>
          </p:txBody>
        </p:sp>
      </p:grpSp>
      <p:sp>
        <p:nvSpPr>
          <p:cNvPr id="20" name="Arrow: Down 19">
            <a:extLst>
              <a:ext uri="{FF2B5EF4-FFF2-40B4-BE49-F238E27FC236}">
                <a16:creationId xmlns:a16="http://schemas.microsoft.com/office/drawing/2014/main" id="{464FCC53-38CF-3F30-593B-6A77CD800825}"/>
              </a:ext>
            </a:extLst>
          </p:cNvPr>
          <p:cNvSpPr/>
          <p:nvPr/>
        </p:nvSpPr>
        <p:spPr>
          <a:xfrm>
            <a:off x="8696047" y="3696663"/>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F8F1380-A1BE-F47E-CEB0-8EBB63854D2A}"/>
              </a:ext>
            </a:extLst>
          </p:cNvPr>
          <p:cNvSpPr txBox="1"/>
          <p:nvPr/>
        </p:nvSpPr>
        <p:spPr>
          <a:xfrm>
            <a:off x="7577067" y="4001208"/>
            <a:ext cx="3246230" cy="461665"/>
          </a:xfrm>
          <a:prstGeom prst="rect">
            <a:avLst/>
          </a:prstGeom>
          <a:noFill/>
        </p:spPr>
        <p:txBody>
          <a:bodyPr wrap="square">
            <a:spAutoFit/>
          </a:bodyPr>
          <a:lstStyle/>
          <a:p>
            <a:pPr algn="l"/>
            <a:r>
              <a:rPr lang="en-US" sz="1200" b="0" i="0" dirty="0">
                <a:solidFill>
                  <a:srgbClr val="202124"/>
                </a:solidFill>
                <a:effectLst/>
                <a:latin typeface="Roboto" panose="02000000000000000000" pitchFamily="2" charset="0"/>
              </a:rPr>
              <a:t>In the </a:t>
            </a:r>
            <a:r>
              <a:rPr lang="en-US" sz="1200" b="1" i="0" dirty="0">
                <a:solidFill>
                  <a:srgbClr val="202124"/>
                </a:solidFill>
                <a:effectLst/>
                <a:latin typeface="Roboto" panose="02000000000000000000" pitchFamily="2" charset="0"/>
              </a:rPr>
              <a:t>Connection info</a:t>
            </a:r>
            <a:r>
              <a:rPr lang="en-US" sz="1200" b="0" i="0" dirty="0">
                <a:solidFill>
                  <a:srgbClr val="202124"/>
                </a:solidFill>
                <a:effectLst/>
                <a:latin typeface="Roboto" panose="02000000000000000000" pitchFamily="2" charset="0"/>
              </a:rPr>
              <a:t> pane, copy the service account ID for use in a following step.</a:t>
            </a:r>
          </a:p>
        </p:txBody>
      </p:sp>
      <p:pic>
        <p:nvPicPr>
          <p:cNvPr id="24" name="Picture 23">
            <a:extLst>
              <a:ext uri="{FF2B5EF4-FFF2-40B4-BE49-F238E27FC236}">
                <a16:creationId xmlns:a16="http://schemas.microsoft.com/office/drawing/2014/main" id="{8ABB7A0E-0C68-F865-DC43-40BDD17957C7}"/>
              </a:ext>
            </a:extLst>
          </p:cNvPr>
          <p:cNvPicPr>
            <a:picLocks noChangeAspect="1"/>
          </p:cNvPicPr>
          <p:nvPr/>
        </p:nvPicPr>
        <p:blipFill>
          <a:blip r:embed="rId5"/>
          <a:stretch>
            <a:fillRect/>
          </a:stretch>
        </p:blipFill>
        <p:spPr>
          <a:xfrm>
            <a:off x="7612068" y="4638447"/>
            <a:ext cx="3657600" cy="1966649"/>
          </a:xfrm>
          <a:prstGeom prst="rect">
            <a:avLst/>
          </a:prstGeom>
        </p:spPr>
      </p:pic>
    </p:spTree>
    <p:extLst>
      <p:ext uri="{BB962C8B-B14F-4D97-AF65-F5344CB8AC3E}">
        <p14:creationId xmlns:p14="http://schemas.microsoft.com/office/powerpoint/2010/main" val="1040358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13" name="TextBox 12">
            <a:extLst>
              <a:ext uri="{FF2B5EF4-FFF2-40B4-BE49-F238E27FC236}">
                <a16:creationId xmlns:a16="http://schemas.microsoft.com/office/drawing/2014/main" id="{A4B5BA1A-7668-656A-2447-55C6D3322F9D}"/>
              </a:ext>
            </a:extLst>
          </p:cNvPr>
          <p:cNvSpPr txBox="1"/>
          <p:nvPr/>
        </p:nvSpPr>
        <p:spPr>
          <a:xfrm>
            <a:off x="244011" y="681889"/>
            <a:ext cx="4539745" cy="276999"/>
          </a:xfrm>
          <a:prstGeom prst="rect">
            <a:avLst/>
          </a:prstGeom>
          <a:noFill/>
        </p:spPr>
        <p:txBody>
          <a:bodyPr wrap="square" rtlCol="0">
            <a:spAutoFit/>
          </a:bodyPr>
          <a:lstStyle/>
          <a:p>
            <a:pPr>
              <a:spcBef>
                <a:spcPts val="600"/>
              </a:spcBef>
            </a:pPr>
            <a:r>
              <a:rPr lang="en-US" sz="1200" b="1" dirty="0">
                <a:solidFill>
                  <a:srgbClr val="161616"/>
                </a:solidFill>
              </a:rPr>
              <a:t>Step6: </a:t>
            </a:r>
            <a:r>
              <a:rPr lang="en-US" sz="1200" dirty="0">
                <a:solidFill>
                  <a:srgbClr val="161616"/>
                </a:solidFill>
              </a:rPr>
              <a:t>Create SQL Query</a:t>
            </a:r>
          </a:p>
        </p:txBody>
      </p:sp>
      <p:sp>
        <p:nvSpPr>
          <p:cNvPr id="10" name="Arrow: Down 9">
            <a:extLst>
              <a:ext uri="{FF2B5EF4-FFF2-40B4-BE49-F238E27FC236}">
                <a16:creationId xmlns:a16="http://schemas.microsoft.com/office/drawing/2014/main" id="{15B2A72B-B075-0CB0-A9B7-6F49FE76CCCD}"/>
              </a:ext>
            </a:extLst>
          </p:cNvPr>
          <p:cNvSpPr/>
          <p:nvPr/>
        </p:nvSpPr>
        <p:spPr>
          <a:xfrm rot="16200000">
            <a:off x="2239563" y="2292731"/>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6374C327-F1EC-0CFF-A3F7-A5F7BF0B48AC}"/>
              </a:ext>
            </a:extLst>
          </p:cNvPr>
          <p:cNvPicPr>
            <a:picLocks noChangeAspect="1"/>
          </p:cNvPicPr>
          <p:nvPr/>
        </p:nvPicPr>
        <p:blipFill>
          <a:blip r:embed="rId2"/>
          <a:stretch>
            <a:fillRect/>
          </a:stretch>
        </p:blipFill>
        <p:spPr>
          <a:xfrm>
            <a:off x="244011" y="1049947"/>
            <a:ext cx="1828800" cy="3025422"/>
          </a:xfrm>
          <a:prstGeom prst="rect">
            <a:avLst/>
          </a:prstGeom>
        </p:spPr>
      </p:pic>
      <p:sp>
        <p:nvSpPr>
          <p:cNvPr id="18" name="Arrow: Down 17">
            <a:extLst>
              <a:ext uri="{FF2B5EF4-FFF2-40B4-BE49-F238E27FC236}">
                <a16:creationId xmlns:a16="http://schemas.microsoft.com/office/drawing/2014/main" id="{1C4B020F-2A8B-8D61-5F8D-E31C9BAB0FAF}"/>
              </a:ext>
            </a:extLst>
          </p:cNvPr>
          <p:cNvSpPr/>
          <p:nvPr/>
        </p:nvSpPr>
        <p:spPr>
          <a:xfrm>
            <a:off x="4646596" y="3800160"/>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E0ADD1A-D02D-0F70-6552-39735338EDA7}"/>
              </a:ext>
            </a:extLst>
          </p:cNvPr>
          <p:cNvPicPr>
            <a:picLocks noChangeAspect="1"/>
          </p:cNvPicPr>
          <p:nvPr/>
        </p:nvPicPr>
        <p:blipFill>
          <a:blip r:embed="rId3"/>
          <a:stretch>
            <a:fillRect/>
          </a:stretch>
        </p:blipFill>
        <p:spPr>
          <a:xfrm>
            <a:off x="2680635" y="1049947"/>
            <a:ext cx="5486400" cy="2627600"/>
          </a:xfrm>
          <a:prstGeom prst="rect">
            <a:avLst/>
          </a:prstGeom>
        </p:spPr>
      </p:pic>
      <p:pic>
        <p:nvPicPr>
          <p:cNvPr id="24" name="Picture 23">
            <a:extLst>
              <a:ext uri="{FF2B5EF4-FFF2-40B4-BE49-F238E27FC236}">
                <a16:creationId xmlns:a16="http://schemas.microsoft.com/office/drawing/2014/main" id="{CA3ACC03-6969-7B33-C764-869D8E83EC56}"/>
              </a:ext>
            </a:extLst>
          </p:cNvPr>
          <p:cNvPicPr>
            <a:picLocks noChangeAspect="1"/>
          </p:cNvPicPr>
          <p:nvPr/>
        </p:nvPicPr>
        <p:blipFill>
          <a:blip r:embed="rId4"/>
          <a:stretch>
            <a:fillRect/>
          </a:stretch>
        </p:blipFill>
        <p:spPr>
          <a:xfrm>
            <a:off x="244011" y="4437757"/>
            <a:ext cx="5486400" cy="1738354"/>
          </a:xfrm>
          <a:prstGeom prst="rect">
            <a:avLst/>
          </a:prstGeom>
        </p:spPr>
      </p:pic>
      <p:sp>
        <p:nvSpPr>
          <p:cNvPr id="26" name="TextBox 25">
            <a:extLst>
              <a:ext uri="{FF2B5EF4-FFF2-40B4-BE49-F238E27FC236}">
                <a16:creationId xmlns:a16="http://schemas.microsoft.com/office/drawing/2014/main" id="{E42BF9CA-A126-898A-053D-2985DDC6A911}"/>
              </a:ext>
            </a:extLst>
          </p:cNvPr>
          <p:cNvSpPr txBox="1"/>
          <p:nvPr/>
        </p:nvSpPr>
        <p:spPr>
          <a:xfrm>
            <a:off x="4538609" y="5342255"/>
            <a:ext cx="2102904" cy="1169551"/>
          </a:xfrm>
          <a:prstGeom prst="rect">
            <a:avLst/>
          </a:prstGeom>
          <a:noFill/>
          <a:ln>
            <a:solidFill>
              <a:schemeClr val="tx1"/>
            </a:solidFill>
            <a:prstDash val="dash"/>
          </a:ln>
        </p:spPr>
        <p:txBody>
          <a:bodyPr wrap="square">
            <a:spAutoFit/>
          </a:bodyPr>
          <a:lstStyle/>
          <a:p>
            <a:r>
              <a:rPr lang="en-US" sz="1000" b="0" dirty="0">
                <a:solidFill>
                  <a:srgbClr val="3367D6"/>
                </a:solidFill>
                <a:effectLst/>
                <a:latin typeface="Roboto Mono" panose="00000009000000000000" pitchFamily="49" charset="0"/>
              </a:rPr>
              <a:t>SELECT</a:t>
            </a:r>
            <a:r>
              <a:rPr lang="en-US" sz="1000" b="0" dirty="0">
                <a:solidFill>
                  <a:srgbClr val="3A474E"/>
                </a:solidFill>
                <a:effectLst/>
                <a:latin typeface="Roboto Mono" panose="00000009000000000000" pitchFamily="49" charset="0"/>
              </a:rPr>
              <a:t> </a:t>
            </a:r>
            <a:r>
              <a:rPr lang="en-US" sz="1000" b="0" dirty="0">
                <a:solidFill>
                  <a:srgbClr val="37474F"/>
                </a:solidFill>
                <a:effectLst/>
                <a:latin typeface="Roboto Mono" panose="00000009000000000000" pitchFamily="49" charset="0"/>
              </a:rPr>
              <a:t>*</a:t>
            </a:r>
            <a:r>
              <a:rPr lang="en-US" sz="1000" b="0" dirty="0">
                <a:solidFill>
                  <a:srgbClr val="3A474E"/>
                </a:solidFill>
                <a:effectLst/>
                <a:latin typeface="Roboto Mono" panose="00000009000000000000" pitchFamily="49" charset="0"/>
              </a:rPr>
              <a:t> </a:t>
            </a:r>
            <a:r>
              <a:rPr lang="en-US" sz="1000" b="0" dirty="0">
                <a:solidFill>
                  <a:srgbClr val="3367D6"/>
                </a:solidFill>
                <a:effectLst/>
                <a:latin typeface="Roboto Mono" panose="00000009000000000000" pitchFamily="49" charset="0"/>
              </a:rPr>
              <a:t>FROM</a:t>
            </a:r>
            <a:r>
              <a:rPr lang="en-US" sz="1000" b="0" dirty="0">
                <a:solidFill>
                  <a:srgbClr val="3A474E"/>
                </a:solidFill>
                <a:effectLst/>
                <a:latin typeface="Roboto Mono" panose="00000009000000000000" pitchFamily="49" charset="0"/>
              </a:rPr>
              <a:t> </a:t>
            </a:r>
            <a:r>
              <a:rPr lang="en-US" sz="1000" b="0" dirty="0">
                <a:solidFill>
                  <a:srgbClr val="000000"/>
                </a:solidFill>
                <a:effectLst/>
                <a:latin typeface="Roboto Mono" panose="00000009000000000000" pitchFamily="49" charset="0"/>
              </a:rPr>
              <a:t>EXTERNAL_QUERY</a:t>
            </a:r>
            <a:r>
              <a:rPr lang="en-US" sz="1000" b="0" dirty="0">
                <a:solidFill>
                  <a:srgbClr val="37474F"/>
                </a:solidFill>
                <a:effectLst/>
                <a:latin typeface="Roboto Mono" panose="00000009000000000000" pitchFamily="49" charset="0"/>
              </a:rPr>
              <a:t>(</a:t>
            </a:r>
            <a:r>
              <a:rPr lang="en-US" sz="1000" b="0" dirty="0">
                <a:solidFill>
                  <a:srgbClr val="0D904F"/>
                </a:solidFill>
                <a:effectLst/>
                <a:latin typeface="Roboto Mono" panose="00000009000000000000" pitchFamily="49" charset="0"/>
              </a:rPr>
              <a:t>"molten-seat-411910.us-central1.bq_sql_connection"</a:t>
            </a:r>
            <a:r>
              <a:rPr lang="en-US" sz="1000" b="0" dirty="0">
                <a:solidFill>
                  <a:srgbClr val="3A474E"/>
                </a:solidFill>
                <a:effectLst/>
                <a:latin typeface="Roboto Mono" panose="00000009000000000000" pitchFamily="49" charset="0"/>
              </a:rPr>
              <a:t>, </a:t>
            </a:r>
            <a:r>
              <a:rPr lang="en-US" sz="1000" b="0" dirty="0">
                <a:solidFill>
                  <a:srgbClr val="0D904F"/>
                </a:solidFill>
                <a:effectLst/>
                <a:latin typeface="Roboto Mono" panose="00000009000000000000" pitchFamily="49" charset="0"/>
              </a:rPr>
              <a:t>"SELECT * FROM INFORMATION_SCHEMA.TABLES;"</a:t>
            </a:r>
            <a:r>
              <a:rPr lang="en-US" sz="1000" b="0" dirty="0">
                <a:solidFill>
                  <a:srgbClr val="37474F"/>
                </a:solidFill>
                <a:effectLst/>
                <a:latin typeface="Roboto Mono" panose="00000009000000000000" pitchFamily="49" charset="0"/>
              </a:rPr>
              <a:t>)</a:t>
            </a:r>
            <a:r>
              <a:rPr lang="en-US" sz="1000" b="0" dirty="0">
                <a:solidFill>
                  <a:srgbClr val="3A474E"/>
                </a:solidFill>
                <a:effectLst/>
                <a:latin typeface="Roboto Mono" panose="00000009000000000000" pitchFamily="49" charset="0"/>
              </a:rPr>
              <a:t>;</a:t>
            </a:r>
          </a:p>
        </p:txBody>
      </p:sp>
      <p:pic>
        <p:nvPicPr>
          <p:cNvPr id="28" name="Picture 27">
            <a:extLst>
              <a:ext uri="{FF2B5EF4-FFF2-40B4-BE49-F238E27FC236}">
                <a16:creationId xmlns:a16="http://schemas.microsoft.com/office/drawing/2014/main" id="{A6584763-BBCA-BB62-DE31-8CB23C6F7B2A}"/>
              </a:ext>
            </a:extLst>
          </p:cNvPr>
          <p:cNvPicPr>
            <a:picLocks/>
          </p:cNvPicPr>
          <p:nvPr/>
        </p:nvPicPr>
        <p:blipFill>
          <a:blip r:embed="rId5"/>
          <a:stretch>
            <a:fillRect/>
          </a:stretch>
        </p:blipFill>
        <p:spPr>
          <a:xfrm>
            <a:off x="7494701" y="3768606"/>
            <a:ext cx="4572000" cy="2743200"/>
          </a:xfrm>
          <a:prstGeom prst="rect">
            <a:avLst/>
          </a:prstGeom>
          <a:ln>
            <a:noFill/>
          </a:ln>
          <a:effectLst>
            <a:outerShdw blurRad="292100" dist="139700" dir="2700000" algn="tl" rotWithShape="0">
              <a:srgbClr val="333333">
                <a:alpha val="65000"/>
              </a:srgbClr>
            </a:outerShdw>
          </a:effectLst>
        </p:spPr>
      </p:pic>
      <p:sp>
        <p:nvSpPr>
          <p:cNvPr id="29" name="Arrow: Down 28">
            <a:extLst>
              <a:ext uri="{FF2B5EF4-FFF2-40B4-BE49-F238E27FC236}">
                <a16:creationId xmlns:a16="http://schemas.microsoft.com/office/drawing/2014/main" id="{65E8D8CD-1E9E-C9F2-9B4C-05137822F81F}"/>
              </a:ext>
            </a:extLst>
          </p:cNvPr>
          <p:cNvSpPr/>
          <p:nvPr/>
        </p:nvSpPr>
        <p:spPr>
          <a:xfrm rot="16200000">
            <a:off x="6930947" y="5040240"/>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421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GCP Introduction</a:t>
            </a:r>
          </a:p>
        </p:txBody>
      </p:sp>
      <p:sp>
        <p:nvSpPr>
          <p:cNvPr id="2" name="TextBox 1">
            <a:extLst>
              <a:ext uri="{FF2B5EF4-FFF2-40B4-BE49-F238E27FC236}">
                <a16:creationId xmlns:a16="http://schemas.microsoft.com/office/drawing/2014/main" id="{35A817A8-947C-8B58-F71C-23C50CB04FA8}"/>
              </a:ext>
            </a:extLst>
          </p:cNvPr>
          <p:cNvSpPr txBox="1"/>
          <p:nvPr/>
        </p:nvSpPr>
        <p:spPr>
          <a:xfrm>
            <a:off x="240929" y="668552"/>
            <a:ext cx="4135862" cy="4339650"/>
          </a:xfrm>
          <a:prstGeom prst="rect">
            <a:avLst/>
          </a:prstGeom>
          <a:noFill/>
        </p:spPr>
        <p:txBody>
          <a:bodyPr wrap="square" rtlCol="0">
            <a:spAutoFit/>
          </a:bodyPr>
          <a:lstStyle/>
          <a:p>
            <a:pPr>
              <a:spcBef>
                <a:spcPts val="600"/>
              </a:spcBef>
            </a:pPr>
            <a:r>
              <a:rPr lang="en-US" sz="1200" b="1" dirty="0">
                <a:solidFill>
                  <a:srgbClr val="161616"/>
                </a:solidFill>
              </a:rPr>
              <a:t>What is Cloud Computing</a:t>
            </a:r>
          </a:p>
          <a:p>
            <a:pPr marL="171450" indent="-171450">
              <a:spcBef>
                <a:spcPts val="600"/>
              </a:spcBef>
              <a:buFont typeface="Arial" panose="020B0604020202020204" pitchFamily="34" charset="0"/>
              <a:buChar char="•"/>
            </a:pPr>
            <a:r>
              <a:rPr lang="en-US" sz="1200" dirty="0">
                <a:solidFill>
                  <a:srgbClr val="161616"/>
                </a:solidFill>
              </a:rPr>
              <a:t>Basically using someone else’s computer over the internet</a:t>
            </a:r>
          </a:p>
          <a:p>
            <a:pPr marL="171450" indent="-171450">
              <a:spcBef>
                <a:spcPts val="600"/>
              </a:spcBef>
              <a:buFont typeface="Arial" panose="020B0604020202020204" pitchFamily="34" charset="0"/>
              <a:buChar char="•"/>
            </a:pPr>
            <a:r>
              <a:rPr lang="en-US" sz="1200" dirty="0">
                <a:solidFill>
                  <a:srgbClr val="161616"/>
                </a:solidFill>
              </a:rPr>
              <a:t>Examples- GCP, AWS, IBM Cloud, etc.</a:t>
            </a:r>
          </a:p>
          <a:p>
            <a:pPr>
              <a:spcBef>
                <a:spcPts val="600"/>
              </a:spcBef>
            </a:pPr>
            <a:r>
              <a:rPr lang="en-US" sz="1200" b="1" dirty="0">
                <a:solidFill>
                  <a:srgbClr val="161616"/>
                </a:solidFill>
              </a:rPr>
              <a:t>Some interesting features of cloud computing are as follows: </a:t>
            </a:r>
          </a:p>
          <a:p>
            <a:pPr marL="171450" indent="-171450">
              <a:spcBef>
                <a:spcPts val="600"/>
              </a:spcBef>
              <a:buFont typeface="Arial" panose="020B0604020202020204" pitchFamily="34" charset="0"/>
              <a:buChar char="•"/>
            </a:pPr>
            <a:r>
              <a:rPr lang="en-US" sz="1200" dirty="0">
                <a:solidFill>
                  <a:srgbClr val="161616"/>
                </a:solidFill>
              </a:rPr>
              <a:t>You get computing resources on-demand and self-service</a:t>
            </a:r>
          </a:p>
          <a:p>
            <a:pPr marL="171450" indent="-171450">
              <a:spcBef>
                <a:spcPts val="600"/>
              </a:spcBef>
              <a:buFont typeface="Arial" panose="020B0604020202020204" pitchFamily="34" charset="0"/>
              <a:buChar char="•"/>
            </a:pPr>
            <a:r>
              <a:rPr lang="en-US" sz="1200" dirty="0">
                <a:solidFill>
                  <a:srgbClr val="161616"/>
                </a:solidFill>
              </a:rPr>
              <a:t>The customer has to use a simple User Interface and they get the computing power, storage requirements, and network you need, without human intervention</a:t>
            </a:r>
          </a:p>
          <a:p>
            <a:pPr marL="628650" lvl="1" indent="-171450">
              <a:spcBef>
                <a:spcPts val="600"/>
              </a:spcBef>
              <a:buFont typeface="Arial" panose="020B0604020202020204" pitchFamily="34" charset="0"/>
              <a:buChar char="•"/>
            </a:pPr>
            <a:r>
              <a:rPr lang="en-US" sz="1200" dirty="0">
                <a:solidFill>
                  <a:srgbClr val="161616"/>
                </a:solidFill>
              </a:rPr>
              <a:t>Access these cloud resources over the internet from anywhere on the globe</a:t>
            </a:r>
          </a:p>
          <a:p>
            <a:pPr marL="171450" indent="-171450">
              <a:spcBef>
                <a:spcPts val="600"/>
              </a:spcBef>
              <a:buFont typeface="Arial" panose="020B0604020202020204" pitchFamily="34" charset="0"/>
              <a:buChar char="•"/>
            </a:pPr>
            <a:r>
              <a:rPr lang="en-US" sz="1200" dirty="0">
                <a:solidFill>
                  <a:srgbClr val="161616"/>
                </a:solidFill>
              </a:rPr>
              <a:t>The provider of these resources has a huge collection of these resources and allocates them to customers out of that collection</a:t>
            </a:r>
          </a:p>
          <a:p>
            <a:pPr marL="171450" indent="-171450">
              <a:spcBef>
                <a:spcPts val="600"/>
              </a:spcBef>
              <a:buFont typeface="Arial" panose="020B0604020202020204" pitchFamily="34" charset="0"/>
              <a:buChar char="•"/>
            </a:pPr>
            <a:r>
              <a:rPr lang="en-US" sz="1200" dirty="0">
                <a:solidFill>
                  <a:srgbClr val="161616"/>
                </a:solidFill>
              </a:rPr>
              <a:t>The resources are elastic</a:t>
            </a:r>
          </a:p>
          <a:p>
            <a:pPr marL="628650" lvl="1" indent="-171450">
              <a:spcBef>
                <a:spcPts val="600"/>
              </a:spcBef>
              <a:buFont typeface="Arial" panose="020B0604020202020204" pitchFamily="34" charset="0"/>
              <a:buChar char="•"/>
            </a:pPr>
            <a:r>
              <a:rPr lang="en-US" sz="1200" dirty="0">
                <a:solidFill>
                  <a:srgbClr val="161616"/>
                </a:solidFill>
              </a:rPr>
              <a:t>If you need more resources you can get more, rapidly</a:t>
            </a:r>
          </a:p>
          <a:p>
            <a:pPr marL="628650" lvl="1" indent="-171450">
              <a:spcBef>
                <a:spcPts val="600"/>
              </a:spcBef>
              <a:buFont typeface="Arial" panose="020B0604020202020204" pitchFamily="34" charset="0"/>
              <a:buChar char="•"/>
            </a:pPr>
            <a:r>
              <a:rPr lang="en-US" sz="1200" dirty="0">
                <a:solidFill>
                  <a:srgbClr val="161616"/>
                </a:solidFill>
              </a:rPr>
              <a:t>If you need less, you can scale down back</a:t>
            </a:r>
          </a:p>
          <a:p>
            <a:pPr marL="171450" indent="-171450">
              <a:spcBef>
                <a:spcPts val="600"/>
              </a:spcBef>
              <a:buFont typeface="Arial" panose="020B0604020202020204" pitchFamily="34" charset="0"/>
              <a:buChar char="•"/>
            </a:pPr>
            <a:r>
              <a:rPr lang="en-US" sz="1200" dirty="0">
                <a:solidFill>
                  <a:srgbClr val="161616"/>
                </a:solidFill>
              </a:rPr>
              <a:t>The customers pay only for what they use or reserve</a:t>
            </a:r>
          </a:p>
          <a:p>
            <a:pPr marL="628650" lvl="1" indent="-171450">
              <a:spcBef>
                <a:spcPts val="600"/>
              </a:spcBef>
              <a:buFont typeface="Arial" panose="020B0604020202020204" pitchFamily="34" charset="0"/>
              <a:buChar char="•"/>
            </a:pPr>
            <a:r>
              <a:rPr lang="en-US" sz="1200" dirty="0">
                <a:solidFill>
                  <a:srgbClr val="161616"/>
                </a:solidFill>
              </a:rPr>
              <a:t>If they stop using resources, they stop paying</a:t>
            </a:r>
          </a:p>
        </p:txBody>
      </p:sp>
      <p:sp>
        <p:nvSpPr>
          <p:cNvPr id="9" name="TextBox 8">
            <a:extLst>
              <a:ext uri="{FF2B5EF4-FFF2-40B4-BE49-F238E27FC236}">
                <a16:creationId xmlns:a16="http://schemas.microsoft.com/office/drawing/2014/main" id="{2983A710-DC23-393D-8686-8548346EABF0}"/>
              </a:ext>
            </a:extLst>
          </p:cNvPr>
          <p:cNvSpPr txBox="1"/>
          <p:nvPr/>
        </p:nvSpPr>
        <p:spPr>
          <a:xfrm>
            <a:off x="79625" y="6567571"/>
            <a:ext cx="6097712" cy="215444"/>
          </a:xfrm>
          <a:prstGeom prst="rect">
            <a:avLst/>
          </a:prstGeom>
          <a:noFill/>
        </p:spPr>
        <p:txBody>
          <a:bodyPr wrap="square">
            <a:spAutoFit/>
          </a:bodyPr>
          <a:lstStyle/>
          <a:p>
            <a:r>
              <a:rPr lang="en-US" sz="800" dirty="0"/>
              <a:t>Ref: https://www.geeksforgeeks.org/what-is-google-cloud-platform-gcp/?ref=lbp</a:t>
            </a:r>
          </a:p>
        </p:txBody>
      </p:sp>
      <p:sp>
        <p:nvSpPr>
          <p:cNvPr id="5" name="TextBox 4">
            <a:extLst>
              <a:ext uri="{FF2B5EF4-FFF2-40B4-BE49-F238E27FC236}">
                <a16:creationId xmlns:a16="http://schemas.microsoft.com/office/drawing/2014/main" id="{C46F416C-4D1C-AED1-17FB-352CEA2B9F4D}"/>
              </a:ext>
            </a:extLst>
          </p:cNvPr>
          <p:cNvSpPr txBox="1"/>
          <p:nvPr/>
        </p:nvSpPr>
        <p:spPr>
          <a:xfrm>
            <a:off x="5405824" y="653014"/>
            <a:ext cx="4415738" cy="4031873"/>
          </a:xfrm>
          <a:prstGeom prst="rect">
            <a:avLst/>
          </a:prstGeom>
          <a:noFill/>
        </p:spPr>
        <p:txBody>
          <a:bodyPr wrap="square" rtlCol="0">
            <a:spAutoFit/>
          </a:bodyPr>
          <a:lstStyle/>
          <a:p>
            <a:pPr>
              <a:spcBef>
                <a:spcPts val="600"/>
              </a:spcBef>
            </a:pPr>
            <a:r>
              <a:rPr lang="en-US" sz="1200" b="1" dirty="0">
                <a:solidFill>
                  <a:srgbClr val="161616"/>
                </a:solidFill>
              </a:rPr>
              <a:t>What is Google Cloud Platform(GCP)?</a:t>
            </a:r>
          </a:p>
          <a:p>
            <a:pPr marL="171450" indent="-171450">
              <a:spcBef>
                <a:spcPts val="600"/>
              </a:spcBef>
              <a:buFont typeface="Arial" panose="020B0604020202020204" pitchFamily="34" charset="0"/>
              <a:buChar char="•"/>
            </a:pPr>
            <a:r>
              <a:rPr lang="en-US" sz="1200" dirty="0">
                <a:solidFill>
                  <a:srgbClr val="161616"/>
                </a:solidFill>
              </a:rPr>
              <a:t>Starting from 1998 with the launch of Google Search. google has developed one of the largest and most powerful IT Infrastructures in the world</a:t>
            </a:r>
          </a:p>
          <a:p>
            <a:pPr marL="171450" indent="-171450">
              <a:spcBef>
                <a:spcPts val="600"/>
              </a:spcBef>
              <a:buFont typeface="Arial" panose="020B0604020202020204" pitchFamily="34" charset="0"/>
              <a:buChar char="•"/>
            </a:pPr>
            <a:r>
              <a:rPr lang="en-US" sz="1200" dirty="0">
                <a:solidFill>
                  <a:srgbClr val="161616"/>
                </a:solidFill>
              </a:rPr>
              <a:t>Today, this infrastructure is used by billions of users to use services such as Gmail, YouTube, Google Photos, and Maps</a:t>
            </a:r>
          </a:p>
          <a:p>
            <a:pPr marL="171450" indent="-171450">
              <a:spcBef>
                <a:spcPts val="600"/>
              </a:spcBef>
              <a:buFont typeface="Arial" panose="020B0604020202020204" pitchFamily="34" charset="0"/>
              <a:buChar char="•"/>
            </a:pPr>
            <a:r>
              <a:rPr lang="en-US" sz="1200" dirty="0">
                <a:solidFill>
                  <a:srgbClr val="161616"/>
                </a:solidFill>
              </a:rPr>
              <a:t>In 2008, Google decided to open its network and IT infrastructure to business customers, taking an infrastructure that was initially developed for consumers’ applications to public service and launching the Google Cloud platform</a:t>
            </a:r>
          </a:p>
          <a:p>
            <a:pPr marL="171450" indent="-171450">
              <a:spcBef>
                <a:spcPts val="600"/>
              </a:spcBef>
              <a:buFont typeface="Arial" panose="020B0604020202020204" pitchFamily="34" charset="0"/>
              <a:buChar char="•"/>
            </a:pPr>
            <a:endParaRPr lang="en-US" sz="1200" dirty="0">
              <a:solidFill>
                <a:srgbClr val="161616"/>
              </a:solidFill>
            </a:endParaRPr>
          </a:p>
          <a:p>
            <a:pPr marL="171450" indent="-171450">
              <a:spcBef>
                <a:spcPts val="600"/>
              </a:spcBef>
              <a:buFont typeface="Arial" panose="020B0604020202020204" pitchFamily="34" charset="0"/>
              <a:buChar char="•"/>
            </a:pPr>
            <a:r>
              <a:rPr lang="en-US" sz="1200" dirty="0">
                <a:solidFill>
                  <a:srgbClr val="161616"/>
                </a:solidFill>
              </a:rPr>
              <a:t>All the services listed in (Cloud Computing) above are provided by Google hence the name Google Cloud Platform (GCP)</a:t>
            </a:r>
          </a:p>
          <a:p>
            <a:pPr marL="171450" indent="-171450">
              <a:spcBef>
                <a:spcPts val="600"/>
              </a:spcBef>
              <a:buFont typeface="Arial" panose="020B0604020202020204" pitchFamily="34" charset="0"/>
              <a:buChar char="•"/>
            </a:pPr>
            <a:endParaRPr lang="en-US" sz="1200" dirty="0">
              <a:solidFill>
                <a:srgbClr val="161616"/>
              </a:solidFill>
            </a:endParaRPr>
          </a:p>
          <a:p>
            <a:pPr marL="171450" indent="-171450">
              <a:spcBef>
                <a:spcPts val="600"/>
              </a:spcBef>
              <a:buFont typeface="Arial" panose="020B0604020202020204" pitchFamily="34" charset="0"/>
              <a:buChar char="•"/>
            </a:pPr>
            <a:r>
              <a:rPr lang="en-US" sz="1200" dirty="0">
                <a:solidFill>
                  <a:srgbClr val="161616"/>
                </a:solidFill>
              </a:rPr>
              <a:t>Regions and zones</a:t>
            </a:r>
          </a:p>
          <a:p>
            <a:pPr marL="171450" indent="-171450">
              <a:spcBef>
                <a:spcPts val="600"/>
              </a:spcBef>
              <a:buFont typeface="Arial" panose="020B0604020202020204" pitchFamily="34" charset="0"/>
              <a:buChar char="•"/>
            </a:pPr>
            <a:r>
              <a:rPr lang="en-US" sz="1200" dirty="0">
                <a:solidFill>
                  <a:srgbClr val="161616"/>
                </a:solidFill>
              </a:rPr>
              <a:t>Let’s start at the finest grain level (i.e. the smallest or first step in the hierarchy), the Zone. A zone is an area where Google Cloud Platform Resources like virtual machines or storage are deployed.</a:t>
            </a:r>
          </a:p>
        </p:txBody>
      </p:sp>
    </p:spTree>
    <p:extLst>
      <p:ext uri="{BB962C8B-B14F-4D97-AF65-F5344CB8AC3E}">
        <p14:creationId xmlns:p14="http://schemas.microsoft.com/office/powerpoint/2010/main" val="474363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13" name="TextBox 12">
            <a:extLst>
              <a:ext uri="{FF2B5EF4-FFF2-40B4-BE49-F238E27FC236}">
                <a16:creationId xmlns:a16="http://schemas.microsoft.com/office/drawing/2014/main" id="{A4B5BA1A-7668-656A-2447-55C6D3322F9D}"/>
              </a:ext>
            </a:extLst>
          </p:cNvPr>
          <p:cNvSpPr txBox="1"/>
          <p:nvPr/>
        </p:nvSpPr>
        <p:spPr>
          <a:xfrm>
            <a:off x="244011" y="681889"/>
            <a:ext cx="4539745" cy="800219"/>
          </a:xfrm>
          <a:prstGeom prst="rect">
            <a:avLst/>
          </a:prstGeom>
          <a:noFill/>
        </p:spPr>
        <p:txBody>
          <a:bodyPr wrap="square" rtlCol="0">
            <a:spAutoFit/>
          </a:bodyPr>
          <a:lstStyle/>
          <a:p>
            <a:pPr>
              <a:spcBef>
                <a:spcPts val="600"/>
              </a:spcBef>
            </a:pPr>
            <a:r>
              <a:rPr lang="en-US" sz="1200" b="1" dirty="0">
                <a:solidFill>
                  <a:srgbClr val="161616"/>
                </a:solidFill>
                <a:highlight>
                  <a:srgbClr val="FFFF00"/>
                </a:highlight>
              </a:rPr>
              <a:t>Looker Studio:</a:t>
            </a:r>
          </a:p>
          <a:p>
            <a:pPr marL="171450" indent="-171450">
              <a:spcBef>
                <a:spcPts val="600"/>
              </a:spcBef>
              <a:buFont typeface="Arial" panose="020B0604020202020204" pitchFamily="34" charset="0"/>
              <a:buChar char="•"/>
            </a:pPr>
            <a:r>
              <a:rPr lang="en-US" sz="1200" dirty="0"/>
              <a:t>https://lookerstudio.google.com/u/0/navigation/reporting</a:t>
            </a:r>
          </a:p>
          <a:p>
            <a:pPr>
              <a:spcBef>
                <a:spcPts val="600"/>
              </a:spcBef>
            </a:pPr>
            <a:endParaRPr lang="en-US" sz="1200" dirty="0">
              <a:solidFill>
                <a:srgbClr val="161616"/>
              </a:solidFill>
            </a:endParaRPr>
          </a:p>
        </p:txBody>
      </p:sp>
      <p:pic>
        <p:nvPicPr>
          <p:cNvPr id="6" name="Picture 5">
            <a:extLst>
              <a:ext uri="{FF2B5EF4-FFF2-40B4-BE49-F238E27FC236}">
                <a16:creationId xmlns:a16="http://schemas.microsoft.com/office/drawing/2014/main" id="{94B7AE95-685A-85CA-DA0B-E65F7AD19FB4}"/>
              </a:ext>
            </a:extLst>
          </p:cNvPr>
          <p:cNvPicPr>
            <a:picLocks noChangeAspect="1"/>
          </p:cNvPicPr>
          <p:nvPr/>
        </p:nvPicPr>
        <p:blipFill>
          <a:blip r:embed="rId2"/>
          <a:stretch>
            <a:fillRect/>
          </a:stretch>
        </p:blipFill>
        <p:spPr>
          <a:xfrm>
            <a:off x="4389205" y="1303397"/>
            <a:ext cx="3657600" cy="2111063"/>
          </a:xfrm>
          <a:prstGeom prst="rect">
            <a:avLst/>
          </a:prstGeom>
        </p:spPr>
      </p:pic>
      <p:pic>
        <p:nvPicPr>
          <p:cNvPr id="9" name="Picture 8">
            <a:extLst>
              <a:ext uri="{FF2B5EF4-FFF2-40B4-BE49-F238E27FC236}">
                <a16:creationId xmlns:a16="http://schemas.microsoft.com/office/drawing/2014/main" id="{DA486DD1-877D-CB0F-6C47-6C8DC63D6ABE}"/>
              </a:ext>
            </a:extLst>
          </p:cNvPr>
          <p:cNvPicPr>
            <a:picLocks noChangeAspect="1"/>
          </p:cNvPicPr>
          <p:nvPr/>
        </p:nvPicPr>
        <p:blipFill>
          <a:blip r:embed="rId3"/>
          <a:stretch>
            <a:fillRect/>
          </a:stretch>
        </p:blipFill>
        <p:spPr>
          <a:xfrm>
            <a:off x="244011" y="1337887"/>
            <a:ext cx="3657600" cy="2156107"/>
          </a:xfrm>
          <a:prstGeom prst="rect">
            <a:avLst/>
          </a:prstGeom>
        </p:spPr>
      </p:pic>
      <p:pic>
        <p:nvPicPr>
          <p:cNvPr id="12" name="Picture 11">
            <a:extLst>
              <a:ext uri="{FF2B5EF4-FFF2-40B4-BE49-F238E27FC236}">
                <a16:creationId xmlns:a16="http://schemas.microsoft.com/office/drawing/2014/main" id="{ABA11983-3BAB-595B-B701-D20F51D70100}"/>
              </a:ext>
            </a:extLst>
          </p:cNvPr>
          <p:cNvPicPr>
            <a:picLocks noChangeAspect="1"/>
          </p:cNvPicPr>
          <p:nvPr/>
        </p:nvPicPr>
        <p:blipFill>
          <a:blip r:embed="rId4"/>
          <a:stretch>
            <a:fillRect/>
          </a:stretch>
        </p:blipFill>
        <p:spPr>
          <a:xfrm>
            <a:off x="8534400" y="1337887"/>
            <a:ext cx="3657600" cy="2076573"/>
          </a:xfrm>
          <a:prstGeom prst="rect">
            <a:avLst/>
          </a:prstGeom>
        </p:spPr>
      </p:pic>
      <p:pic>
        <p:nvPicPr>
          <p:cNvPr id="15" name="Picture 14">
            <a:extLst>
              <a:ext uri="{FF2B5EF4-FFF2-40B4-BE49-F238E27FC236}">
                <a16:creationId xmlns:a16="http://schemas.microsoft.com/office/drawing/2014/main" id="{D67EDA78-D3F5-E29E-B0C0-2035E35C3242}"/>
              </a:ext>
            </a:extLst>
          </p:cNvPr>
          <p:cNvPicPr>
            <a:picLocks noChangeAspect="1"/>
          </p:cNvPicPr>
          <p:nvPr/>
        </p:nvPicPr>
        <p:blipFill>
          <a:blip r:embed="rId5"/>
          <a:stretch>
            <a:fillRect/>
          </a:stretch>
        </p:blipFill>
        <p:spPr>
          <a:xfrm>
            <a:off x="3778321" y="5022395"/>
            <a:ext cx="3657600" cy="348143"/>
          </a:xfrm>
          <a:prstGeom prst="rect">
            <a:avLst/>
          </a:prstGeom>
        </p:spPr>
      </p:pic>
      <p:pic>
        <p:nvPicPr>
          <p:cNvPr id="17" name="Picture 16">
            <a:extLst>
              <a:ext uri="{FF2B5EF4-FFF2-40B4-BE49-F238E27FC236}">
                <a16:creationId xmlns:a16="http://schemas.microsoft.com/office/drawing/2014/main" id="{B470192F-550B-5D0C-B2A1-4BAA7C9815A1}"/>
              </a:ext>
            </a:extLst>
          </p:cNvPr>
          <p:cNvPicPr>
            <a:picLocks noChangeAspect="1"/>
          </p:cNvPicPr>
          <p:nvPr/>
        </p:nvPicPr>
        <p:blipFill>
          <a:blip r:embed="rId6"/>
          <a:stretch>
            <a:fillRect/>
          </a:stretch>
        </p:blipFill>
        <p:spPr>
          <a:xfrm>
            <a:off x="456857" y="3919279"/>
            <a:ext cx="2743200" cy="2947760"/>
          </a:xfrm>
          <a:prstGeom prst="rect">
            <a:avLst/>
          </a:prstGeom>
        </p:spPr>
      </p:pic>
      <p:pic>
        <p:nvPicPr>
          <p:cNvPr id="19" name="Picture 18">
            <a:extLst>
              <a:ext uri="{FF2B5EF4-FFF2-40B4-BE49-F238E27FC236}">
                <a16:creationId xmlns:a16="http://schemas.microsoft.com/office/drawing/2014/main" id="{0DA416EC-1B9B-BD91-4CDA-AF68F4AAAF4D}"/>
              </a:ext>
            </a:extLst>
          </p:cNvPr>
          <p:cNvPicPr>
            <a:picLocks noChangeAspect="1"/>
          </p:cNvPicPr>
          <p:nvPr/>
        </p:nvPicPr>
        <p:blipFill>
          <a:blip r:embed="rId7"/>
          <a:stretch>
            <a:fillRect/>
          </a:stretch>
        </p:blipFill>
        <p:spPr>
          <a:xfrm>
            <a:off x="8260765" y="3816076"/>
            <a:ext cx="3657600" cy="3041924"/>
          </a:xfrm>
          <a:prstGeom prst="rect">
            <a:avLst/>
          </a:prstGeom>
        </p:spPr>
      </p:pic>
      <p:sp>
        <p:nvSpPr>
          <p:cNvPr id="20" name="Arrow: Down 19">
            <a:extLst>
              <a:ext uri="{FF2B5EF4-FFF2-40B4-BE49-F238E27FC236}">
                <a16:creationId xmlns:a16="http://schemas.microsoft.com/office/drawing/2014/main" id="{B488F19D-4B40-9500-330B-BB776610FFA4}"/>
              </a:ext>
            </a:extLst>
          </p:cNvPr>
          <p:cNvSpPr/>
          <p:nvPr/>
        </p:nvSpPr>
        <p:spPr>
          <a:xfrm rot="16200000">
            <a:off x="4008248" y="2260949"/>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9324954B-39D2-A020-2A8F-402B83FAE5C0}"/>
              </a:ext>
            </a:extLst>
          </p:cNvPr>
          <p:cNvSpPr/>
          <p:nvPr/>
        </p:nvSpPr>
        <p:spPr>
          <a:xfrm rot="16200000">
            <a:off x="8153442" y="2278780"/>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2" name="Arrow: Down 21">
            <a:extLst>
              <a:ext uri="{FF2B5EF4-FFF2-40B4-BE49-F238E27FC236}">
                <a16:creationId xmlns:a16="http://schemas.microsoft.com/office/drawing/2014/main" id="{C8946485-E7D8-A77A-650D-8879AE74CC6F}"/>
              </a:ext>
            </a:extLst>
          </p:cNvPr>
          <p:cNvSpPr/>
          <p:nvPr/>
        </p:nvSpPr>
        <p:spPr>
          <a:xfrm>
            <a:off x="9647048" y="3478108"/>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A1834973-4ECD-C213-D8CC-81B425144E57}"/>
              </a:ext>
            </a:extLst>
          </p:cNvPr>
          <p:cNvSpPr/>
          <p:nvPr/>
        </p:nvSpPr>
        <p:spPr>
          <a:xfrm rot="5400000">
            <a:off x="7739865" y="5062718"/>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23">
            <a:extLst>
              <a:ext uri="{FF2B5EF4-FFF2-40B4-BE49-F238E27FC236}">
                <a16:creationId xmlns:a16="http://schemas.microsoft.com/office/drawing/2014/main" id="{E86453A7-7ED7-69E2-26E9-CD518D605617}"/>
              </a:ext>
            </a:extLst>
          </p:cNvPr>
          <p:cNvSpPr/>
          <p:nvPr/>
        </p:nvSpPr>
        <p:spPr>
          <a:xfrm rot="5400000">
            <a:off x="3186187" y="5059306"/>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E5F6C922-8D08-E93A-1B9B-8F8382ADBC38}"/>
              </a:ext>
            </a:extLst>
          </p:cNvPr>
          <p:cNvGrpSpPr/>
          <p:nvPr/>
        </p:nvGrpSpPr>
        <p:grpSpPr>
          <a:xfrm>
            <a:off x="6446478" y="6326918"/>
            <a:ext cx="3005747" cy="278178"/>
            <a:chOff x="6446478" y="6326918"/>
            <a:chExt cx="3005747" cy="278178"/>
          </a:xfrm>
        </p:grpSpPr>
        <p:sp>
          <p:nvSpPr>
            <p:cNvPr id="25" name="TextBox 24">
              <a:extLst>
                <a:ext uri="{FF2B5EF4-FFF2-40B4-BE49-F238E27FC236}">
                  <a16:creationId xmlns:a16="http://schemas.microsoft.com/office/drawing/2014/main" id="{FBA9DC0F-C56D-57CE-D598-962C5724DFF9}"/>
                </a:ext>
              </a:extLst>
            </p:cNvPr>
            <p:cNvSpPr txBox="1"/>
            <p:nvPr/>
          </p:nvSpPr>
          <p:spPr>
            <a:xfrm>
              <a:off x="6446478" y="6326918"/>
              <a:ext cx="1690997" cy="276999"/>
            </a:xfrm>
            <a:prstGeom prst="rect">
              <a:avLst/>
            </a:prstGeom>
            <a:solidFill>
              <a:srgbClr val="FFC000"/>
            </a:solidFill>
          </p:spPr>
          <p:txBody>
            <a:bodyPr wrap="square" rtlCol="0">
              <a:spAutoFit/>
            </a:bodyPr>
            <a:lstStyle/>
            <a:p>
              <a:r>
                <a:rPr lang="en-US" sz="1200" dirty="0"/>
                <a:t>Add IP: 142.251.74.0/23</a:t>
              </a:r>
            </a:p>
          </p:txBody>
        </p:sp>
        <p:cxnSp>
          <p:nvCxnSpPr>
            <p:cNvPr id="27" name="Connector: Curved 26">
              <a:extLst>
                <a:ext uri="{FF2B5EF4-FFF2-40B4-BE49-F238E27FC236}">
                  <a16:creationId xmlns:a16="http://schemas.microsoft.com/office/drawing/2014/main" id="{751B8934-73C1-31F9-5A01-89EED25DE527}"/>
                </a:ext>
              </a:extLst>
            </p:cNvPr>
            <p:cNvCxnSpPr>
              <a:stCxn id="25" idx="3"/>
            </p:cNvCxnSpPr>
            <p:nvPr/>
          </p:nvCxnSpPr>
          <p:spPr>
            <a:xfrm>
              <a:off x="8137475" y="6465418"/>
              <a:ext cx="1314750" cy="139678"/>
            </a:xfrm>
            <a:prstGeom prst="curvedConnector3">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97521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13" name="TextBox 12">
            <a:extLst>
              <a:ext uri="{FF2B5EF4-FFF2-40B4-BE49-F238E27FC236}">
                <a16:creationId xmlns:a16="http://schemas.microsoft.com/office/drawing/2014/main" id="{A4B5BA1A-7668-656A-2447-55C6D3322F9D}"/>
              </a:ext>
            </a:extLst>
          </p:cNvPr>
          <p:cNvSpPr txBox="1"/>
          <p:nvPr/>
        </p:nvSpPr>
        <p:spPr>
          <a:xfrm>
            <a:off x="244011" y="681889"/>
            <a:ext cx="4539745" cy="800219"/>
          </a:xfrm>
          <a:prstGeom prst="rect">
            <a:avLst/>
          </a:prstGeom>
          <a:noFill/>
        </p:spPr>
        <p:txBody>
          <a:bodyPr wrap="square" rtlCol="0">
            <a:spAutoFit/>
          </a:bodyPr>
          <a:lstStyle/>
          <a:p>
            <a:pPr>
              <a:spcBef>
                <a:spcPts val="600"/>
              </a:spcBef>
            </a:pPr>
            <a:r>
              <a:rPr lang="en-US" sz="1200" b="1" dirty="0">
                <a:solidFill>
                  <a:srgbClr val="161616"/>
                </a:solidFill>
              </a:rPr>
              <a:t>Looker Studio:</a:t>
            </a:r>
          </a:p>
          <a:p>
            <a:pPr marL="171450" indent="-171450">
              <a:spcBef>
                <a:spcPts val="600"/>
              </a:spcBef>
              <a:buFont typeface="Arial" panose="020B0604020202020204" pitchFamily="34" charset="0"/>
              <a:buChar char="•"/>
            </a:pPr>
            <a:r>
              <a:rPr lang="en-US" sz="1200" dirty="0"/>
              <a:t>https://lookerstudio.google.com/u/0/navigation/reporting</a:t>
            </a:r>
          </a:p>
          <a:p>
            <a:pPr>
              <a:spcBef>
                <a:spcPts val="600"/>
              </a:spcBef>
            </a:pPr>
            <a:endParaRPr lang="en-US" sz="1200" dirty="0">
              <a:solidFill>
                <a:srgbClr val="161616"/>
              </a:solidFill>
            </a:endParaRPr>
          </a:p>
        </p:txBody>
      </p:sp>
      <p:pic>
        <p:nvPicPr>
          <p:cNvPr id="3" name="Picture 2">
            <a:extLst>
              <a:ext uri="{FF2B5EF4-FFF2-40B4-BE49-F238E27FC236}">
                <a16:creationId xmlns:a16="http://schemas.microsoft.com/office/drawing/2014/main" id="{23ED7C20-66D7-AB65-CCD5-487D5EEC43BA}"/>
              </a:ext>
            </a:extLst>
          </p:cNvPr>
          <p:cNvPicPr>
            <a:picLocks noChangeAspect="1"/>
          </p:cNvPicPr>
          <p:nvPr/>
        </p:nvPicPr>
        <p:blipFill>
          <a:blip r:embed="rId2"/>
          <a:stretch>
            <a:fillRect/>
          </a:stretch>
        </p:blipFill>
        <p:spPr>
          <a:xfrm>
            <a:off x="244011" y="1482108"/>
            <a:ext cx="5486400" cy="1757610"/>
          </a:xfrm>
          <a:prstGeom prst="rect">
            <a:avLst/>
          </a:prstGeom>
        </p:spPr>
      </p:pic>
      <p:pic>
        <p:nvPicPr>
          <p:cNvPr id="7" name="Picture 6">
            <a:extLst>
              <a:ext uri="{FF2B5EF4-FFF2-40B4-BE49-F238E27FC236}">
                <a16:creationId xmlns:a16="http://schemas.microsoft.com/office/drawing/2014/main" id="{ED94FFEE-CBED-FDE7-A7A3-9F864275862A}"/>
              </a:ext>
            </a:extLst>
          </p:cNvPr>
          <p:cNvPicPr>
            <a:picLocks noChangeAspect="1"/>
          </p:cNvPicPr>
          <p:nvPr/>
        </p:nvPicPr>
        <p:blipFill>
          <a:blip r:embed="rId3"/>
          <a:stretch>
            <a:fillRect/>
          </a:stretch>
        </p:blipFill>
        <p:spPr>
          <a:xfrm>
            <a:off x="7838754" y="1342091"/>
            <a:ext cx="3657600" cy="2037644"/>
          </a:xfrm>
          <a:prstGeom prst="rect">
            <a:avLst/>
          </a:prstGeom>
        </p:spPr>
      </p:pic>
      <p:sp>
        <p:nvSpPr>
          <p:cNvPr id="8" name="Arrow: Down 7">
            <a:extLst>
              <a:ext uri="{FF2B5EF4-FFF2-40B4-BE49-F238E27FC236}">
                <a16:creationId xmlns:a16="http://schemas.microsoft.com/office/drawing/2014/main" id="{5D06BF1B-00AF-FC98-EE30-18545395EC04}"/>
              </a:ext>
            </a:extLst>
          </p:cNvPr>
          <p:cNvSpPr/>
          <p:nvPr/>
        </p:nvSpPr>
        <p:spPr>
          <a:xfrm rot="16200000">
            <a:off x="6647422" y="2086593"/>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C75C364-F04A-FAAF-9648-95475FD45E42}"/>
              </a:ext>
            </a:extLst>
          </p:cNvPr>
          <p:cNvPicPr>
            <a:picLocks noChangeAspect="1"/>
          </p:cNvPicPr>
          <p:nvPr/>
        </p:nvPicPr>
        <p:blipFill>
          <a:blip r:embed="rId4"/>
          <a:stretch>
            <a:fillRect/>
          </a:stretch>
        </p:blipFill>
        <p:spPr>
          <a:xfrm>
            <a:off x="6390526" y="4068812"/>
            <a:ext cx="5486400" cy="2390568"/>
          </a:xfrm>
          <a:prstGeom prst="rect">
            <a:avLst/>
          </a:prstGeom>
        </p:spPr>
      </p:pic>
      <p:sp>
        <p:nvSpPr>
          <p:cNvPr id="14" name="Arrow: Down 13">
            <a:extLst>
              <a:ext uri="{FF2B5EF4-FFF2-40B4-BE49-F238E27FC236}">
                <a16:creationId xmlns:a16="http://schemas.microsoft.com/office/drawing/2014/main" id="{A24F49D8-AC16-F15C-3272-B9365BB25940}"/>
              </a:ext>
            </a:extLst>
          </p:cNvPr>
          <p:cNvSpPr/>
          <p:nvPr/>
        </p:nvSpPr>
        <p:spPr>
          <a:xfrm>
            <a:off x="9236082" y="3587113"/>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87613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5">
              <a:lumMod val="60000"/>
              <a:lumOff val="40000"/>
            </a:schemeClr>
          </a:solidFill>
        </p:spPr>
        <p:txBody>
          <a:bodyPr wrap="square" rtlCol="0">
            <a:spAutoFit/>
          </a:bodyPr>
          <a:lstStyle/>
          <a:p>
            <a:pPr algn="ctr"/>
            <a:r>
              <a:rPr lang="en-US" sz="2000" dirty="0"/>
              <a:t>GCP – Compute Engine</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Tree>
    <p:extLst>
      <p:ext uri="{BB962C8B-B14F-4D97-AF65-F5344CB8AC3E}">
        <p14:creationId xmlns:p14="http://schemas.microsoft.com/office/powerpoint/2010/main" val="878228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GCP Compute Engine Introduction</a:t>
            </a:r>
          </a:p>
        </p:txBody>
      </p:sp>
      <p:pic>
        <p:nvPicPr>
          <p:cNvPr id="5" name="Picture 4">
            <a:extLst>
              <a:ext uri="{FF2B5EF4-FFF2-40B4-BE49-F238E27FC236}">
                <a16:creationId xmlns:a16="http://schemas.microsoft.com/office/drawing/2014/main" id="{9D61372C-5E92-1FAD-5443-A30A1EB84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011" y="829580"/>
            <a:ext cx="9875520" cy="5554980"/>
          </a:xfrm>
          <a:prstGeom prst="rect">
            <a:avLst/>
          </a:prstGeom>
        </p:spPr>
      </p:pic>
    </p:spTree>
    <p:extLst>
      <p:ext uri="{BB962C8B-B14F-4D97-AF65-F5344CB8AC3E}">
        <p14:creationId xmlns:p14="http://schemas.microsoft.com/office/powerpoint/2010/main" val="2440532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GCP Compute Engine Introduction</a:t>
            </a:r>
          </a:p>
        </p:txBody>
      </p:sp>
      <p:sp>
        <p:nvSpPr>
          <p:cNvPr id="3" name="TextBox 2">
            <a:extLst>
              <a:ext uri="{FF2B5EF4-FFF2-40B4-BE49-F238E27FC236}">
                <a16:creationId xmlns:a16="http://schemas.microsoft.com/office/drawing/2014/main" id="{5CBB67B6-5ECE-486F-0D50-17212707DA2E}"/>
              </a:ext>
            </a:extLst>
          </p:cNvPr>
          <p:cNvSpPr txBox="1"/>
          <p:nvPr/>
        </p:nvSpPr>
        <p:spPr>
          <a:xfrm>
            <a:off x="244011" y="665170"/>
            <a:ext cx="11006190" cy="6001643"/>
          </a:xfrm>
          <a:prstGeom prst="rect">
            <a:avLst/>
          </a:prstGeom>
          <a:noFill/>
        </p:spPr>
        <p:txBody>
          <a:bodyPr wrap="square">
            <a:spAutoFit/>
          </a:bodyPr>
          <a:lstStyle/>
          <a:p>
            <a:pPr algn="just"/>
            <a:r>
              <a:rPr lang="en-US" sz="1200" b="1" dirty="0"/>
              <a:t>Compute Engine</a:t>
            </a:r>
          </a:p>
          <a:p>
            <a:pPr marL="171450" indent="-171450" algn="just">
              <a:buFont typeface="Arial" panose="020B0604020202020204" pitchFamily="34" charset="0"/>
              <a:buChar char="•"/>
            </a:pPr>
            <a:r>
              <a:rPr lang="en-US" sz="1200" dirty="0"/>
              <a:t>Is a customizable compute service that lets you create and run virtual machines on Google’s infrastructure</a:t>
            </a:r>
          </a:p>
          <a:p>
            <a:pPr marL="628650" lvl="1" indent="-171450" algn="just">
              <a:buFont typeface="Arial" panose="020B0604020202020204" pitchFamily="34" charset="0"/>
              <a:buChar char="•"/>
            </a:pPr>
            <a:r>
              <a:rPr lang="en-US" sz="1200" dirty="0"/>
              <a:t>You can create a Virtual Machine (VM) that fits your needs</a:t>
            </a:r>
          </a:p>
          <a:p>
            <a:pPr marL="171450" indent="-171450" algn="just">
              <a:buFont typeface="Arial" panose="020B0604020202020204" pitchFamily="34" charset="0"/>
              <a:buChar char="•"/>
            </a:pPr>
            <a:r>
              <a:rPr lang="en-US" sz="1200" dirty="0"/>
              <a:t>Predefined machine types are pre-built and ready-to-go configurations of VMs with specific amounts of vCPU and memory to start running apps quickly</a:t>
            </a:r>
          </a:p>
          <a:p>
            <a:pPr marL="171450" indent="-171450" algn="just">
              <a:buFont typeface="Arial" panose="020B0604020202020204" pitchFamily="34" charset="0"/>
              <a:buChar char="•"/>
            </a:pPr>
            <a:r>
              <a:rPr lang="en-US" sz="1200" dirty="0"/>
              <a:t>With Custom Machine Types, you can create virtual machines with the optimal amount of CPU and memory for your workloads</a:t>
            </a:r>
          </a:p>
          <a:p>
            <a:pPr marL="628650" lvl="1" indent="-171450" algn="just">
              <a:buFont typeface="Arial" panose="020B0604020202020204" pitchFamily="34" charset="0"/>
              <a:buChar char="•"/>
            </a:pPr>
            <a:r>
              <a:rPr lang="en-US" sz="1200" dirty="0"/>
              <a:t>This allows you to tailor your infrastructure to your workload</a:t>
            </a:r>
          </a:p>
          <a:p>
            <a:pPr marL="171450" indent="-171450" algn="just">
              <a:buFont typeface="Arial" panose="020B0604020202020204" pitchFamily="34" charset="0"/>
              <a:buChar char="•"/>
            </a:pPr>
            <a:r>
              <a:rPr lang="en-US" sz="1200" dirty="0"/>
              <a:t>If requirements change, using the stop/start feature you can move your workload to a smaller or larger Custom Machine Type instance, or to a predefined configuration</a:t>
            </a:r>
          </a:p>
          <a:p>
            <a:pPr marL="171450" indent="-171450" algn="just">
              <a:buFont typeface="Arial" panose="020B0604020202020204" pitchFamily="34" charset="0"/>
              <a:buChar char="•"/>
            </a:pPr>
            <a:endParaRPr lang="en-US" sz="1200" dirty="0"/>
          </a:p>
          <a:p>
            <a:pPr algn="just"/>
            <a:r>
              <a:rPr lang="en-US" sz="1200" b="1" dirty="0"/>
              <a:t>Machine types</a:t>
            </a:r>
          </a:p>
          <a:p>
            <a:pPr marL="171450" indent="-171450" algn="just">
              <a:buFont typeface="Arial" panose="020B0604020202020204" pitchFamily="34" charset="0"/>
              <a:buChar char="•"/>
            </a:pPr>
            <a:r>
              <a:rPr lang="en-US" sz="1200" dirty="0"/>
              <a:t>In Compute Engine, machine types are grouped and curated by families for different workloads. You can choose from general-purpose, memory-optimized, compute-optimized and accelerator-optimized families. </a:t>
            </a:r>
          </a:p>
          <a:p>
            <a:pPr marL="171450" indent="-171450" algn="just">
              <a:buFont typeface="Arial" panose="020B0604020202020204" pitchFamily="34" charset="0"/>
              <a:buChar char="•"/>
            </a:pPr>
            <a:r>
              <a:rPr lang="en-US" sz="1200" b="1" dirty="0"/>
              <a:t>General-purpose machines:</a:t>
            </a:r>
          </a:p>
          <a:p>
            <a:pPr marL="628650" lvl="1" indent="-171450" algn="just">
              <a:buFont typeface="Arial" panose="020B0604020202020204" pitchFamily="34" charset="0"/>
              <a:buChar char="•"/>
            </a:pPr>
            <a:r>
              <a:rPr lang="en-US" sz="1200" dirty="0"/>
              <a:t>are used for Day-to-day computing at a lower cost and for balanced price/performance across a wide range of VM shapes</a:t>
            </a:r>
          </a:p>
          <a:p>
            <a:pPr marL="628650" lvl="1" indent="-171450" algn="just">
              <a:buFont typeface="Arial" panose="020B0604020202020204" pitchFamily="34" charset="0"/>
              <a:buChar char="•"/>
            </a:pPr>
            <a:r>
              <a:rPr lang="en-US" sz="1200" dirty="0"/>
              <a:t>The use cases that best fit here are web serving, app serving, back office applications, databases, cache, media-streaming, microservices, virtual desktops, development environments</a:t>
            </a:r>
          </a:p>
          <a:p>
            <a:pPr marL="171450" indent="-171450" algn="just">
              <a:buFont typeface="Arial" panose="020B0604020202020204" pitchFamily="34" charset="0"/>
              <a:buChar char="•"/>
            </a:pPr>
            <a:r>
              <a:rPr lang="en-US" sz="1200" b="1" dirty="0"/>
              <a:t>Memory-Optimized machine:</a:t>
            </a:r>
          </a:p>
          <a:p>
            <a:pPr marL="628650" lvl="1" indent="-171450" algn="just">
              <a:buFont typeface="Arial" panose="020B0604020202020204" pitchFamily="34" charset="0"/>
              <a:buChar char="•"/>
            </a:pPr>
            <a:r>
              <a:rPr lang="en-US" sz="1200" dirty="0"/>
              <a:t>Are recommended for ultra high-memory workloads such as in-memory analytics and large in-memory databases such as SAP HANA </a:t>
            </a:r>
          </a:p>
          <a:p>
            <a:pPr marL="171450" indent="-171450" algn="just">
              <a:buFont typeface="Arial" panose="020B0604020202020204" pitchFamily="34" charset="0"/>
              <a:buChar char="•"/>
            </a:pPr>
            <a:r>
              <a:rPr lang="en-US" sz="1200" b="1" dirty="0"/>
              <a:t>Compute-Optimized machines </a:t>
            </a:r>
          </a:p>
          <a:p>
            <a:pPr marL="628650" lvl="1" indent="-171450" algn="just">
              <a:buFont typeface="Arial" panose="020B0604020202020204" pitchFamily="34" charset="0"/>
              <a:buChar char="•"/>
            </a:pPr>
            <a:r>
              <a:rPr lang="en-US" sz="1200" dirty="0"/>
              <a:t>Are recommended for ultra high performance workloads such as High Performance Computing (HPC), Electronic Design Automation (EDA), gaming, video transcoding, single-threaded applications</a:t>
            </a:r>
          </a:p>
          <a:p>
            <a:pPr marL="171450" indent="-171450" algn="just">
              <a:buFont typeface="Arial" panose="020B0604020202020204" pitchFamily="34" charset="0"/>
              <a:buChar char="•"/>
            </a:pPr>
            <a:r>
              <a:rPr lang="en-US" sz="1200" b="1" dirty="0"/>
              <a:t>Accelerator-Optimized machines </a:t>
            </a:r>
          </a:p>
          <a:p>
            <a:pPr marL="628650" lvl="1" indent="-171450" algn="just">
              <a:buFont typeface="Arial" panose="020B0604020202020204" pitchFamily="34" charset="0"/>
              <a:buChar char="•"/>
            </a:pPr>
            <a:r>
              <a:rPr lang="en-US" sz="1200" b="1" dirty="0"/>
              <a:t>A</a:t>
            </a:r>
            <a:r>
              <a:rPr lang="en-US" sz="1200" dirty="0"/>
              <a:t>re optimized for high performance computing workloads such as Machine learning (ML), Massive parallelized computations and High Performance Computing (HPC)</a:t>
            </a:r>
          </a:p>
          <a:p>
            <a:pPr algn="just"/>
            <a:endParaRPr lang="en-US" sz="1200" dirty="0"/>
          </a:p>
          <a:p>
            <a:pPr algn="just"/>
            <a:r>
              <a:rPr lang="en-US" sz="1200" b="1" dirty="0"/>
              <a:t>How does it work?</a:t>
            </a:r>
          </a:p>
          <a:p>
            <a:pPr marL="171450" indent="-171450" algn="just">
              <a:buFont typeface="Arial" panose="020B0604020202020204" pitchFamily="34" charset="0"/>
              <a:buChar char="•"/>
            </a:pPr>
            <a:r>
              <a:rPr lang="en-US" sz="1200" dirty="0"/>
              <a:t>You can create a VM instance using a boot disk image, a boot disk snapshot, or a container image</a:t>
            </a:r>
          </a:p>
          <a:p>
            <a:pPr marL="171450" indent="-171450" algn="just">
              <a:buFont typeface="Arial" panose="020B0604020202020204" pitchFamily="34" charset="0"/>
              <a:buChar char="•"/>
            </a:pPr>
            <a:r>
              <a:rPr lang="en-US" sz="1200" dirty="0"/>
              <a:t>The image can be a public operating system (OS) image or a custom one</a:t>
            </a:r>
          </a:p>
          <a:p>
            <a:pPr marL="171450" indent="-171450" algn="just">
              <a:buFont typeface="Arial" panose="020B0604020202020204" pitchFamily="34" charset="0"/>
              <a:buChar char="•"/>
            </a:pPr>
            <a:r>
              <a:rPr lang="en-US" sz="1200" dirty="0"/>
              <a:t>Depending on where your users are you can define the zone you want the virtual machine to be created in</a:t>
            </a:r>
          </a:p>
          <a:p>
            <a:pPr marL="171450" indent="-171450" algn="just">
              <a:buFont typeface="Arial" panose="020B0604020202020204" pitchFamily="34" charset="0"/>
              <a:buChar char="•"/>
            </a:pPr>
            <a:r>
              <a:rPr lang="en-US" sz="1200" dirty="0"/>
              <a:t>By default all traffic from the internet is blocked by the firewall and you can enable the HTTP(s) traffic if needed </a:t>
            </a:r>
          </a:p>
          <a:p>
            <a:pPr marL="171450" indent="-171450" algn="just">
              <a:buFont typeface="Arial" panose="020B0604020202020204" pitchFamily="34" charset="0"/>
              <a:buChar char="•"/>
            </a:pPr>
            <a:r>
              <a:rPr lang="en-US" sz="1200" dirty="0"/>
              <a:t>Use snapshot schedules (hourly, daily, or weekly) as a best practice to back up your Compute Engine workloads</a:t>
            </a:r>
          </a:p>
          <a:p>
            <a:pPr marL="171450" indent="-171450" algn="just">
              <a:buFont typeface="Arial" panose="020B0604020202020204" pitchFamily="34" charset="0"/>
              <a:buChar char="•"/>
            </a:pPr>
            <a:r>
              <a:rPr lang="en-US" sz="1200" dirty="0"/>
              <a:t>Compute Engine offers live migration by default to keep your virtual machine instances running even when software or hardware update occurs</a:t>
            </a:r>
          </a:p>
          <a:p>
            <a:pPr marL="171450" indent="-171450" algn="just">
              <a:buFont typeface="Arial" panose="020B0604020202020204" pitchFamily="34" charset="0"/>
              <a:buChar char="•"/>
            </a:pPr>
            <a:r>
              <a:rPr lang="en-US" sz="1200" dirty="0"/>
              <a:t>Your running instances are migrated to another host in the same zone instead of requiring your VMs to be rebooted</a:t>
            </a:r>
          </a:p>
        </p:txBody>
      </p:sp>
      <p:sp>
        <p:nvSpPr>
          <p:cNvPr id="7" name="TextBox 6">
            <a:extLst>
              <a:ext uri="{FF2B5EF4-FFF2-40B4-BE49-F238E27FC236}">
                <a16:creationId xmlns:a16="http://schemas.microsoft.com/office/drawing/2014/main" id="{5CF52903-9391-014E-FBC2-D7638FFA3F90}"/>
              </a:ext>
            </a:extLst>
          </p:cNvPr>
          <p:cNvSpPr txBox="1"/>
          <p:nvPr/>
        </p:nvSpPr>
        <p:spPr>
          <a:xfrm>
            <a:off x="-1712" y="6646192"/>
            <a:ext cx="6097712" cy="215444"/>
          </a:xfrm>
          <a:prstGeom prst="rect">
            <a:avLst/>
          </a:prstGeom>
          <a:noFill/>
        </p:spPr>
        <p:txBody>
          <a:bodyPr wrap="square">
            <a:spAutoFit/>
          </a:bodyPr>
          <a:lstStyle/>
          <a:p>
            <a:r>
              <a:rPr lang="en-US" sz="800" dirty="0"/>
              <a:t>Ref: https://cloud.google.com/blog/topics/developers-practitioners/what-compute-engine-use-cases-security-pricing-and-more</a:t>
            </a:r>
          </a:p>
        </p:txBody>
      </p:sp>
    </p:spTree>
    <p:extLst>
      <p:ext uri="{BB962C8B-B14F-4D97-AF65-F5344CB8AC3E}">
        <p14:creationId xmlns:p14="http://schemas.microsoft.com/office/powerpoint/2010/main" val="4225027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GCP Compute Engine Introduction</a:t>
            </a:r>
          </a:p>
        </p:txBody>
      </p:sp>
      <p:sp>
        <p:nvSpPr>
          <p:cNvPr id="7" name="TextBox 6">
            <a:extLst>
              <a:ext uri="{FF2B5EF4-FFF2-40B4-BE49-F238E27FC236}">
                <a16:creationId xmlns:a16="http://schemas.microsoft.com/office/drawing/2014/main" id="{5CF52903-9391-014E-FBC2-D7638FFA3F90}"/>
              </a:ext>
            </a:extLst>
          </p:cNvPr>
          <p:cNvSpPr txBox="1"/>
          <p:nvPr/>
        </p:nvSpPr>
        <p:spPr>
          <a:xfrm>
            <a:off x="-1712" y="6646192"/>
            <a:ext cx="6097712" cy="215444"/>
          </a:xfrm>
          <a:prstGeom prst="rect">
            <a:avLst/>
          </a:prstGeom>
          <a:noFill/>
        </p:spPr>
        <p:txBody>
          <a:bodyPr wrap="square">
            <a:spAutoFit/>
          </a:bodyPr>
          <a:lstStyle/>
          <a:p>
            <a:r>
              <a:rPr lang="en-US" sz="800" dirty="0"/>
              <a:t>Ref: https://cloud.google.com/blog/topics/developers-practitioners/what-compute-engine-use-cases-security-pricing-and-more</a:t>
            </a:r>
          </a:p>
        </p:txBody>
      </p:sp>
      <p:sp>
        <p:nvSpPr>
          <p:cNvPr id="9" name="TextBox 8">
            <a:extLst>
              <a:ext uri="{FF2B5EF4-FFF2-40B4-BE49-F238E27FC236}">
                <a16:creationId xmlns:a16="http://schemas.microsoft.com/office/drawing/2014/main" id="{D315C32E-052A-F11A-AC1E-DF08FB9E649F}"/>
              </a:ext>
            </a:extLst>
          </p:cNvPr>
          <p:cNvSpPr txBox="1"/>
          <p:nvPr/>
        </p:nvSpPr>
        <p:spPr>
          <a:xfrm>
            <a:off x="244012" y="653014"/>
            <a:ext cx="11468527" cy="6186309"/>
          </a:xfrm>
          <a:prstGeom prst="rect">
            <a:avLst/>
          </a:prstGeom>
          <a:noFill/>
        </p:spPr>
        <p:txBody>
          <a:bodyPr wrap="square">
            <a:spAutoFit/>
          </a:bodyPr>
          <a:lstStyle/>
          <a:p>
            <a:pPr algn="just"/>
            <a:r>
              <a:rPr lang="en-US" sz="1200" b="1" dirty="0"/>
              <a:t>Availability</a:t>
            </a:r>
          </a:p>
          <a:p>
            <a:pPr marL="171450" indent="-171450" algn="just">
              <a:buFont typeface="Arial" panose="020B0604020202020204" pitchFamily="34" charset="0"/>
              <a:buChar char="•"/>
            </a:pPr>
            <a:r>
              <a:rPr lang="en-US" sz="1200" dirty="0"/>
              <a:t>For High Availability (HA) Compute Engine offers automatic failover to other regions or zones in event of a failure</a:t>
            </a:r>
          </a:p>
          <a:p>
            <a:pPr marL="171450" indent="-171450" algn="just">
              <a:buFont typeface="Arial" panose="020B0604020202020204" pitchFamily="34" charset="0"/>
              <a:buChar char="•"/>
            </a:pPr>
            <a:r>
              <a:rPr lang="en-US" sz="1200" dirty="0"/>
              <a:t>Managed instance groups (MIGs) help keep the instances running by automatically replicating instances from a predefined image. They also provide application based </a:t>
            </a:r>
            <a:r>
              <a:rPr lang="en-US" sz="1200" dirty="0" err="1"/>
              <a:t>autohealing</a:t>
            </a:r>
            <a:r>
              <a:rPr lang="en-US" sz="1200" dirty="0"/>
              <a:t> health checks</a:t>
            </a:r>
          </a:p>
          <a:p>
            <a:pPr marL="171450" indent="-171450" algn="just">
              <a:buFont typeface="Arial" panose="020B0604020202020204" pitchFamily="34" charset="0"/>
              <a:buChar char="•"/>
            </a:pPr>
            <a:r>
              <a:rPr lang="en-US" sz="1200" dirty="0"/>
              <a:t>If an application is not responding on a VM, the auto healer automatically recreates that VM for you</a:t>
            </a:r>
          </a:p>
          <a:p>
            <a:pPr marL="171450" indent="-171450" algn="just">
              <a:buFont typeface="Arial" panose="020B0604020202020204" pitchFamily="34" charset="0"/>
              <a:buChar char="•"/>
            </a:pPr>
            <a:r>
              <a:rPr lang="en-US" sz="1200" dirty="0"/>
              <a:t>Regional MIGs let you spread app load across multiple zones</a:t>
            </a:r>
          </a:p>
          <a:p>
            <a:pPr marL="171450" indent="-171450" algn="just">
              <a:buFont typeface="Arial" panose="020B0604020202020204" pitchFamily="34" charset="0"/>
              <a:buChar char="•"/>
            </a:pPr>
            <a:r>
              <a:rPr lang="en-US" sz="1200" dirty="0"/>
              <a:t>This replication protects against zonal failures</a:t>
            </a:r>
          </a:p>
          <a:p>
            <a:pPr marL="171450" indent="-171450" algn="just">
              <a:buFont typeface="Arial" panose="020B0604020202020204" pitchFamily="34" charset="0"/>
              <a:buChar char="•"/>
            </a:pPr>
            <a:r>
              <a:rPr lang="en-US" sz="1200" dirty="0"/>
              <a:t>MIGs work with load balancing services to distribute traffic across all of the instances in the group </a:t>
            </a:r>
          </a:p>
          <a:p>
            <a:pPr marL="171450" indent="-171450" algn="just">
              <a:buFont typeface="Arial" panose="020B0604020202020204" pitchFamily="34" charset="0"/>
              <a:buChar char="•"/>
            </a:pPr>
            <a:r>
              <a:rPr lang="en-US" sz="1200" dirty="0"/>
              <a:t>Compute Engine offers autoscaling to automatically add or remove VM instances from a managed instance group based on increases or decreases in load</a:t>
            </a:r>
          </a:p>
          <a:p>
            <a:pPr marL="171450" indent="-171450" algn="just">
              <a:buFont typeface="Arial" panose="020B0604020202020204" pitchFamily="34" charset="0"/>
              <a:buChar char="•"/>
            </a:pPr>
            <a:r>
              <a:rPr lang="en-US" sz="1200" dirty="0"/>
              <a:t>Autoscaling lets your apps gracefully handle increases in traffic, and it reduces cost when the need for resources is lower</a:t>
            </a:r>
          </a:p>
          <a:p>
            <a:pPr marL="171450" indent="-171450" algn="just">
              <a:buFont typeface="Arial" panose="020B0604020202020204" pitchFamily="34" charset="0"/>
              <a:buChar char="•"/>
            </a:pPr>
            <a:r>
              <a:rPr lang="en-US" sz="1200" dirty="0"/>
              <a:t>You define the autoscaling policy for automatic scaling based on the measured load, CPU utilization, requests per second or other metrics</a:t>
            </a:r>
          </a:p>
          <a:p>
            <a:pPr marL="171450" indent="-171450" algn="just">
              <a:buFont typeface="Arial" panose="020B0604020202020204" pitchFamily="34" charset="0"/>
              <a:buChar char="•"/>
            </a:pPr>
            <a:r>
              <a:rPr lang="en-US" sz="1200" dirty="0"/>
              <a:t>Active Assist’s new feature, predictive autoscaling, helps improve response times for your applications–When you enable predictive autoscaling, Compute Engine forecasts future load based on your Managed Instance Group’s (MIG) history and scales it out in advance of predicted load, so that new instances are ready to serve when the load arrives</a:t>
            </a:r>
          </a:p>
          <a:p>
            <a:pPr marL="171450" indent="-171450" algn="just">
              <a:buFont typeface="Arial" panose="020B0604020202020204" pitchFamily="34" charset="0"/>
              <a:buChar char="•"/>
            </a:pPr>
            <a:r>
              <a:rPr lang="en-US" sz="1200" dirty="0"/>
              <a:t>Without predictive autoscaling, an </a:t>
            </a:r>
            <a:r>
              <a:rPr lang="en-US" sz="1200" dirty="0" err="1"/>
              <a:t>autoscaler</a:t>
            </a:r>
            <a:r>
              <a:rPr lang="en-US" sz="1200" dirty="0"/>
              <a:t> can only scale a group reactively, based on observed changes in load in real time</a:t>
            </a:r>
          </a:p>
          <a:p>
            <a:pPr marL="171450" indent="-171450" algn="just">
              <a:buFont typeface="Arial" panose="020B0604020202020204" pitchFamily="34" charset="0"/>
              <a:buChar char="•"/>
            </a:pPr>
            <a:r>
              <a:rPr lang="en-US" sz="1200" dirty="0"/>
              <a:t>With predictive autoscaling enabled, the </a:t>
            </a:r>
            <a:r>
              <a:rPr lang="en-US" sz="1200" dirty="0" err="1"/>
              <a:t>autoscaler</a:t>
            </a:r>
            <a:r>
              <a:rPr lang="en-US" sz="1200" dirty="0"/>
              <a:t> works with real-time data as well as with historical data to cover both the current and forecasted load</a:t>
            </a:r>
          </a:p>
          <a:p>
            <a:pPr marL="171450" indent="-171450" algn="just">
              <a:buFont typeface="Arial" panose="020B0604020202020204" pitchFamily="34" charset="0"/>
              <a:buChar char="•"/>
            </a:pPr>
            <a:r>
              <a:rPr lang="en-US" sz="1200" dirty="0"/>
              <a:t>That makes predictive autoscaling ideal for those apps with long initialization times and whose workloads vary predictably with daily or weekly cycles</a:t>
            </a:r>
          </a:p>
          <a:p>
            <a:pPr algn="just"/>
            <a:endParaRPr lang="en-US" sz="1200" b="1" dirty="0"/>
          </a:p>
          <a:p>
            <a:pPr algn="just"/>
            <a:r>
              <a:rPr lang="en-US" sz="1200" b="1" dirty="0"/>
              <a:t>Security</a:t>
            </a:r>
          </a:p>
          <a:p>
            <a:pPr marL="171450" indent="-171450" algn="just">
              <a:buFont typeface="Arial" panose="020B0604020202020204" pitchFamily="34" charset="0"/>
              <a:buChar char="•"/>
            </a:pPr>
            <a:r>
              <a:rPr lang="en-US" sz="1200" dirty="0"/>
              <a:t>Compute Engine provides you default hardware security. Using Identity and Access Management (IAM) you just have to ensure that proper permissions are given to control access to your VM resources</a:t>
            </a:r>
          </a:p>
          <a:p>
            <a:pPr marL="171450" indent="-171450" algn="just">
              <a:buFont typeface="Arial" panose="020B0604020202020204" pitchFamily="34" charset="0"/>
              <a:buChar char="•"/>
            </a:pPr>
            <a:r>
              <a:rPr lang="en-US" sz="1200" dirty="0"/>
              <a:t>All the other basic security principles apply, if the resources are not related and don't require network communication amongst themselves, consider hosting them on different VPC networks</a:t>
            </a:r>
          </a:p>
          <a:p>
            <a:pPr marL="171450" indent="-171450" algn="just">
              <a:buFont typeface="Arial" panose="020B0604020202020204" pitchFamily="34" charset="0"/>
              <a:buChar char="•"/>
            </a:pPr>
            <a:r>
              <a:rPr lang="en-US" sz="1200" dirty="0"/>
              <a:t>By default, users in a project can create persistent disks or copy images using any of the public images or any images that project members can access through IAM roles. You may want to restrict your project members so that they can create boot disks only from images that contain approved software that meet your policy or security requirements</a:t>
            </a:r>
          </a:p>
          <a:p>
            <a:pPr marL="171450" indent="-171450" algn="just">
              <a:buFont typeface="Arial" panose="020B0604020202020204" pitchFamily="34" charset="0"/>
              <a:buChar char="•"/>
            </a:pPr>
            <a:r>
              <a:rPr lang="en-US" sz="1200" dirty="0"/>
              <a:t>You can define an organization policy that only allows Compute Engine VMs to be created from approved images</a:t>
            </a:r>
          </a:p>
          <a:p>
            <a:pPr marL="171450" indent="-171450" algn="just">
              <a:buFont typeface="Arial" panose="020B0604020202020204" pitchFamily="34" charset="0"/>
              <a:buChar char="•"/>
            </a:pPr>
            <a:r>
              <a:rPr lang="en-US" sz="1200" dirty="0"/>
              <a:t>By default all VM families are Shielded VMs. Shielded VMs are virtual machine instances that are hardened with a set of easily configurable security features to ensure that when your VM boots, it’s running a verified bootloader and kernel — is the default for everyone using Compute Engine, at no additional charge</a:t>
            </a:r>
          </a:p>
          <a:p>
            <a:pPr marL="171450" indent="-171450" algn="just">
              <a:buFont typeface="Arial" panose="020B0604020202020204" pitchFamily="34" charset="0"/>
              <a:buChar char="•"/>
            </a:pPr>
            <a:r>
              <a:rPr lang="en-US" sz="1200" dirty="0"/>
              <a:t>For additional security, you also have the option to use Confidential VM to encrypt your data in use, while it’s being processed in Compute Engine.</a:t>
            </a:r>
          </a:p>
          <a:p>
            <a:pPr marL="171450" indent="-171450" algn="just">
              <a:buFont typeface="Arial" panose="020B0604020202020204" pitchFamily="34" charset="0"/>
              <a:buChar char="•"/>
            </a:pPr>
            <a:endParaRPr lang="en-US" sz="1200" b="1" dirty="0"/>
          </a:p>
          <a:p>
            <a:pPr algn="just"/>
            <a:r>
              <a:rPr lang="en-US" sz="1200" b="1" dirty="0"/>
              <a:t>Use cases</a:t>
            </a:r>
          </a:p>
          <a:p>
            <a:pPr marL="171450" indent="-171450" algn="just">
              <a:buFont typeface="Arial" panose="020B0604020202020204" pitchFamily="34" charset="0"/>
              <a:buChar char="•"/>
            </a:pPr>
            <a:r>
              <a:rPr lang="en-US" sz="1200" dirty="0"/>
              <a:t>running websites and databases</a:t>
            </a:r>
          </a:p>
          <a:p>
            <a:pPr marL="171450" indent="-171450" algn="just">
              <a:buFont typeface="Arial" panose="020B0604020202020204" pitchFamily="34" charset="0"/>
              <a:buChar char="•"/>
            </a:pPr>
            <a:r>
              <a:rPr lang="en-US" sz="1200" dirty="0"/>
              <a:t>Migrate your existing systems onto Google Cloud, with Migrate for Compute Engine, enabling you to run stateful workloads in the cloud within minutes rather than days or weeks</a:t>
            </a:r>
          </a:p>
        </p:txBody>
      </p:sp>
    </p:spTree>
    <p:extLst>
      <p:ext uri="{BB962C8B-B14F-4D97-AF65-F5344CB8AC3E}">
        <p14:creationId xmlns:p14="http://schemas.microsoft.com/office/powerpoint/2010/main" val="22165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Security Groups</a:t>
            </a:r>
          </a:p>
        </p:txBody>
      </p:sp>
      <p:sp>
        <p:nvSpPr>
          <p:cNvPr id="9" name="TextBox 8">
            <a:extLst>
              <a:ext uri="{FF2B5EF4-FFF2-40B4-BE49-F238E27FC236}">
                <a16:creationId xmlns:a16="http://schemas.microsoft.com/office/drawing/2014/main" id="{D315C32E-052A-F11A-AC1E-DF08FB9E649F}"/>
              </a:ext>
            </a:extLst>
          </p:cNvPr>
          <p:cNvSpPr txBox="1"/>
          <p:nvPr/>
        </p:nvSpPr>
        <p:spPr>
          <a:xfrm>
            <a:off x="244012" y="653014"/>
            <a:ext cx="10805790" cy="6001643"/>
          </a:xfrm>
          <a:prstGeom prst="rect">
            <a:avLst/>
          </a:prstGeom>
          <a:noFill/>
        </p:spPr>
        <p:txBody>
          <a:bodyPr wrap="square">
            <a:spAutoFit/>
          </a:bodyPr>
          <a:lstStyle/>
          <a:p>
            <a:pPr algn="just"/>
            <a:r>
              <a:rPr lang="en-US" sz="1200" b="1" dirty="0"/>
              <a:t>The Cloud Identity Groups API </a:t>
            </a:r>
            <a:r>
              <a:rPr lang="en-US" sz="1200" dirty="0"/>
              <a:t>allows you to create and manage different types of groups, each of which supports different features, as well as their memberships.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Cloud Identity Groups API only works with Google Groups for Business. </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A group is a collection of entities, where each entity can be either another group or a user.</a:t>
            </a:r>
          </a:p>
          <a:p>
            <a:pPr marL="171450" indent="-171450" algn="just">
              <a:buFont typeface="Arial" panose="020B0604020202020204" pitchFamily="34" charset="0"/>
              <a:buChar char="•"/>
            </a:pPr>
            <a:endParaRPr lang="en-US" sz="1200" dirty="0"/>
          </a:p>
          <a:p>
            <a:pPr algn="just"/>
            <a:r>
              <a:rPr lang="en-US" sz="1200" b="1" dirty="0"/>
              <a:t>Google Groups</a:t>
            </a:r>
          </a:p>
          <a:p>
            <a:pPr marL="171450" indent="-171450" algn="just">
              <a:buFont typeface="Arial" panose="020B0604020202020204" pitchFamily="34" charset="0"/>
              <a:buChar char="•"/>
            </a:pPr>
            <a:r>
              <a:rPr lang="en-US" sz="1200" dirty="0"/>
              <a:t>Google Groups have an email address and are frequently used as mailing lists. Google Groups can also be used across many Google products. For example. you can share a Google Doc with a group, invite a group to a Google Calendar event, or use a group for access management in IAM. A Google Group is the default group type.</a:t>
            </a:r>
          </a:p>
          <a:p>
            <a:pPr marL="171450" indent="-171450" algn="just">
              <a:buFont typeface="Arial" panose="020B0604020202020204" pitchFamily="34" charset="0"/>
              <a:buChar char="•"/>
            </a:pPr>
            <a:endParaRPr lang="en-US" sz="1200" dirty="0"/>
          </a:p>
          <a:p>
            <a:pPr algn="just"/>
            <a:r>
              <a:rPr lang="en-US" sz="1200" b="1" dirty="0"/>
              <a:t>Security groups</a:t>
            </a:r>
          </a:p>
          <a:p>
            <a:pPr marL="171450" indent="-171450" algn="just">
              <a:buFont typeface="Arial" panose="020B0604020202020204" pitchFamily="34" charset="0"/>
              <a:buChar char="•"/>
            </a:pPr>
            <a:r>
              <a:rPr lang="en-US" sz="1200" dirty="0"/>
              <a:t>A security group is similar to a Google Group, but is used specifically for controlling access to organizational resources. A security group is created by updating a Google Group to a security group.</a:t>
            </a:r>
          </a:p>
          <a:p>
            <a:pPr marL="171450" indent="-171450" algn="just">
              <a:buFont typeface="Arial" panose="020B0604020202020204" pitchFamily="34" charset="0"/>
              <a:buChar char="•"/>
            </a:pPr>
            <a:r>
              <a:rPr lang="en-US" sz="1200" dirty="0">
                <a:solidFill>
                  <a:srgbClr val="FF0000"/>
                </a:solidFill>
              </a:rPr>
              <a:t>Warning</a:t>
            </a:r>
            <a:r>
              <a:rPr lang="en-US" sz="1200" dirty="0"/>
              <a:t>: A security group cannot be changed back to a Google Group.</a:t>
            </a:r>
          </a:p>
          <a:p>
            <a:pPr marL="171450" indent="-171450" algn="just">
              <a:buFont typeface="Arial" panose="020B0604020202020204" pitchFamily="34" charset="0"/>
              <a:buChar char="•"/>
            </a:pPr>
            <a:endParaRPr lang="en-US" sz="1200" dirty="0"/>
          </a:p>
          <a:p>
            <a:pPr algn="just"/>
            <a:r>
              <a:rPr lang="en-US" sz="1200" b="1" dirty="0"/>
              <a:t>Group properties</a:t>
            </a:r>
          </a:p>
          <a:p>
            <a:pPr marL="228600" indent="-228600" algn="just">
              <a:buFont typeface="+mj-lt"/>
              <a:buAutoNum type="arabicPeriod"/>
            </a:pPr>
            <a:r>
              <a:rPr lang="en-US" sz="1200" b="1" dirty="0"/>
              <a:t>Label</a:t>
            </a:r>
            <a:r>
              <a:rPr lang="en-US" sz="1200" dirty="0"/>
              <a:t>: The label identifies the type of group:</a:t>
            </a:r>
          </a:p>
          <a:p>
            <a:pPr marL="628650" lvl="1" indent="-171450" algn="just">
              <a:buFont typeface="Arial" panose="020B0604020202020204" pitchFamily="34" charset="0"/>
              <a:buChar char="•"/>
            </a:pPr>
            <a:r>
              <a:rPr lang="en-US" sz="1200" dirty="0"/>
              <a:t>Google Groups: cloudidentity.googleapis.com/</a:t>
            </a:r>
            <a:r>
              <a:rPr lang="en-US" sz="1200" dirty="0" err="1"/>
              <a:t>groups.discussion_forum</a:t>
            </a:r>
            <a:endParaRPr lang="en-US" sz="1200" dirty="0"/>
          </a:p>
          <a:p>
            <a:pPr marL="628650" lvl="1" indent="-171450" algn="just">
              <a:buFont typeface="Arial" panose="020B0604020202020204" pitchFamily="34" charset="0"/>
              <a:buChar char="•"/>
            </a:pPr>
            <a:r>
              <a:rPr lang="en-US" sz="1200" dirty="0"/>
              <a:t>Security groups: cloudidentity.googleapis.com/</a:t>
            </a:r>
            <a:r>
              <a:rPr lang="en-US" sz="1200" dirty="0" err="1"/>
              <a:t>groups.security</a:t>
            </a:r>
            <a:r>
              <a:rPr lang="en-US" sz="1200" dirty="0"/>
              <a:t> (this label is in addition to cloudidentity.googleapis.com/</a:t>
            </a:r>
            <a:r>
              <a:rPr lang="en-US" sz="1200" dirty="0" err="1"/>
              <a:t>groups.discussion_forum</a:t>
            </a:r>
            <a:r>
              <a:rPr lang="en-US" sz="1200" dirty="0"/>
              <a:t>, because security groups are based on Google Groups)</a:t>
            </a:r>
          </a:p>
          <a:p>
            <a:pPr marL="228600" indent="-228600" algn="just">
              <a:buFont typeface="+mj-lt"/>
              <a:buAutoNum type="arabicPeriod"/>
            </a:pPr>
            <a:r>
              <a:rPr lang="en-US" sz="1200" b="1" dirty="0"/>
              <a:t>Entity key</a:t>
            </a:r>
            <a:r>
              <a:rPr lang="en-US" sz="1200" dirty="0"/>
              <a:t>: An entity key is a human-readable unique identifier for the group:</a:t>
            </a:r>
          </a:p>
          <a:p>
            <a:pPr marL="628650" lvl="1" indent="-171450" algn="just">
              <a:buFont typeface="Arial" panose="020B0604020202020204" pitchFamily="34" charset="0"/>
              <a:buChar char="•"/>
            </a:pPr>
            <a:r>
              <a:rPr lang="en-US" sz="1200" dirty="0"/>
              <a:t>Google Groups and security groups: the email address of the group</a:t>
            </a:r>
          </a:p>
          <a:p>
            <a:pPr marL="228600" indent="-228600" algn="just">
              <a:buFont typeface="+mj-lt"/>
              <a:buAutoNum type="arabicPeriod"/>
            </a:pPr>
            <a:r>
              <a:rPr lang="en-US" sz="1200" b="1" dirty="0"/>
              <a:t>Parent</a:t>
            </a:r>
            <a:r>
              <a:rPr lang="en-US" sz="1200" dirty="0"/>
              <a:t>: A parent is the resource to which the group belongs</a:t>
            </a:r>
          </a:p>
          <a:p>
            <a:pPr marL="628650" lvl="1" indent="-171450" algn="just">
              <a:buFont typeface="Arial" panose="020B0604020202020204" pitchFamily="34" charset="0"/>
              <a:buChar char="•"/>
            </a:pPr>
            <a:r>
              <a:rPr lang="en-US" sz="1200" dirty="0"/>
              <a:t>Google Groups and security groups, the parent is the customer who owns the domain. </a:t>
            </a:r>
          </a:p>
          <a:p>
            <a:pPr marL="228600" indent="-228600" algn="just">
              <a:buFont typeface="+mj-lt"/>
              <a:buAutoNum type="arabicPeriod"/>
            </a:pPr>
            <a:r>
              <a:rPr lang="en-US" sz="1200" b="1" dirty="0"/>
              <a:t>Display name</a:t>
            </a:r>
            <a:r>
              <a:rPr lang="en-US" sz="1200" dirty="0"/>
              <a:t>: The display name is the name of the group as it appears in Google products.</a:t>
            </a:r>
          </a:p>
          <a:p>
            <a:pPr marL="228600" indent="-228600" algn="just">
              <a:buFont typeface="+mj-lt"/>
              <a:buAutoNum type="arabicPeriod"/>
            </a:pPr>
            <a:endParaRPr lang="en-US" sz="1200" dirty="0"/>
          </a:p>
          <a:p>
            <a:pPr algn="just"/>
            <a:r>
              <a:rPr lang="en-US" sz="1200" b="1" dirty="0"/>
              <a:t>Setups</a:t>
            </a:r>
            <a:r>
              <a:rPr lang="en-US" sz="1200" dirty="0"/>
              <a:t>:</a:t>
            </a:r>
          </a:p>
          <a:p>
            <a:pPr marL="171450" indent="-171450" algn="just">
              <a:buFont typeface="Arial" panose="020B0604020202020204" pitchFamily="34" charset="0"/>
              <a:buChar char="•"/>
            </a:pPr>
            <a:r>
              <a:rPr lang="en-US" sz="1200" dirty="0"/>
              <a:t>To setup google APIs:</a:t>
            </a:r>
          </a:p>
          <a:p>
            <a:pPr marL="628650" lvl="1" indent="-171450" algn="just">
              <a:buFont typeface="Arial" panose="020B0604020202020204" pitchFamily="34" charset="0"/>
              <a:buChar char="•"/>
            </a:pPr>
            <a:r>
              <a:rPr lang="en-US" sz="1200" dirty="0">
                <a:hlinkClick r:id="rId2"/>
              </a:rPr>
              <a:t>https://cloud.google.com/identity/docs/how-to/setup</a:t>
            </a:r>
            <a:endParaRPr lang="en-US" sz="1200" dirty="0"/>
          </a:p>
          <a:p>
            <a:pPr marL="171450" indent="-171450" algn="just">
              <a:buFont typeface="Arial" panose="020B0604020202020204" pitchFamily="34" charset="0"/>
              <a:buChar char="•"/>
            </a:pPr>
            <a:r>
              <a:rPr lang="en-US" sz="1200" b="0" i="0" dirty="0">
                <a:solidFill>
                  <a:srgbClr val="202124"/>
                </a:solidFill>
                <a:effectLst/>
                <a:latin typeface="Google Sans"/>
              </a:rPr>
              <a:t>Creating security groups:</a:t>
            </a:r>
          </a:p>
          <a:p>
            <a:pPr marL="628650" lvl="1" indent="-171450" algn="just">
              <a:buFont typeface="Arial" panose="020B0604020202020204" pitchFamily="34" charset="0"/>
              <a:buChar char="•"/>
            </a:pPr>
            <a:r>
              <a:rPr lang="en-US" sz="1200" dirty="0">
                <a:hlinkClick r:id="rId3"/>
              </a:rPr>
              <a:t>https://cloud.google.com/identity/docs/how-to/update-group-to-security-group#python</a:t>
            </a:r>
            <a:endParaRPr lang="en-US" sz="1200" dirty="0"/>
          </a:p>
          <a:p>
            <a:pPr marL="171450" indent="-171450" algn="just">
              <a:buFont typeface="Arial" panose="020B0604020202020204" pitchFamily="34" charset="0"/>
              <a:buChar char="•"/>
            </a:pPr>
            <a:endParaRPr lang="en-US" sz="1200" dirty="0"/>
          </a:p>
        </p:txBody>
      </p:sp>
    </p:spTree>
    <p:extLst>
      <p:ext uri="{BB962C8B-B14F-4D97-AF65-F5344CB8AC3E}">
        <p14:creationId xmlns:p14="http://schemas.microsoft.com/office/powerpoint/2010/main" val="3876916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SSH into Compute Engine Instance</a:t>
            </a:r>
          </a:p>
        </p:txBody>
      </p:sp>
      <p:sp>
        <p:nvSpPr>
          <p:cNvPr id="9" name="TextBox 8">
            <a:extLst>
              <a:ext uri="{FF2B5EF4-FFF2-40B4-BE49-F238E27FC236}">
                <a16:creationId xmlns:a16="http://schemas.microsoft.com/office/drawing/2014/main" id="{D315C32E-052A-F11A-AC1E-DF08FB9E649F}"/>
              </a:ext>
            </a:extLst>
          </p:cNvPr>
          <p:cNvSpPr txBox="1"/>
          <p:nvPr/>
        </p:nvSpPr>
        <p:spPr>
          <a:xfrm>
            <a:off x="244014" y="653014"/>
            <a:ext cx="7234816" cy="5755422"/>
          </a:xfrm>
          <a:prstGeom prst="rect">
            <a:avLst/>
          </a:prstGeom>
          <a:noFill/>
        </p:spPr>
        <p:txBody>
          <a:bodyPr wrap="square">
            <a:spAutoFit/>
          </a:bodyPr>
          <a:lstStyle/>
          <a:p>
            <a:pPr marL="171450" indent="-171450" algn="just">
              <a:buFont typeface="Arial" panose="020B0604020202020204" pitchFamily="34" charset="0"/>
              <a:buChar char="•"/>
            </a:pPr>
            <a:r>
              <a:rPr lang="en-US" sz="1150" dirty="0"/>
              <a:t>Compute Engine uses key-based SSH authentication to establish connections to all Linux virtual machine (VM) instances</a:t>
            </a:r>
          </a:p>
          <a:p>
            <a:pPr marL="628650" lvl="1" indent="-171450" algn="just">
              <a:buFont typeface="Arial" panose="020B0604020202020204" pitchFamily="34" charset="0"/>
              <a:buChar char="•"/>
            </a:pPr>
            <a:r>
              <a:rPr lang="en-US" sz="1150" dirty="0"/>
              <a:t>You can optionally enable SSH for Windows VMs</a:t>
            </a:r>
          </a:p>
          <a:p>
            <a:pPr marL="171450" indent="-171450" algn="just">
              <a:buFont typeface="Arial" panose="020B0604020202020204" pitchFamily="34" charset="0"/>
              <a:buChar char="•"/>
            </a:pPr>
            <a:r>
              <a:rPr lang="en-US" sz="1150" dirty="0"/>
              <a:t>By default, passwords aren't configured for local users on Linux VMs</a:t>
            </a:r>
          </a:p>
          <a:p>
            <a:pPr marL="171450" indent="-171450" algn="just">
              <a:buFont typeface="Arial" panose="020B0604020202020204" pitchFamily="34" charset="0"/>
              <a:buChar char="•"/>
            </a:pPr>
            <a:r>
              <a:rPr lang="en-US" sz="1150" dirty="0"/>
              <a:t>Before you can connect to a VM, several configurations must be performed</a:t>
            </a:r>
          </a:p>
          <a:p>
            <a:pPr marL="171450" indent="-171450" algn="just">
              <a:buFont typeface="Arial" panose="020B0604020202020204" pitchFamily="34" charset="0"/>
              <a:buChar char="•"/>
            </a:pPr>
            <a:r>
              <a:rPr lang="en-US" sz="1150" dirty="0"/>
              <a:t>If you use the Google Cloud console or the Google Cloud CLI to connect to your VMs, Compute Engine performs these configurations on your behalf</a:t>
            </a:r>
          </a:p>
          <a:p>
            <a:pPr marL="628650" lvl="1" indent="-171450" algn="just">
              <a:buFont typeface="Arial" panose="020B0604020202020204" pitchFamily="34" charset="0"/>
              <a:buChar char="•"/>
            </a:pPr>
            <a:r>
              <a:rPr lang="en-US" sz="1150" dirty="0"/>
              <a:t>Compute Engine performs different configurations depending on which tool you use to connect and whether you manage access to VMs through metadata or OS Login</a:t>
            </a:r>
          </a:p>
          <a:p>
            <a:pPr marL="628650" lvl="1" indent="-171450" algn="just">
              <a:buFont typeface="Arial" panose="020B0604020202020204" pitchFamily="34" charset="0"/>
              <a:buChar char="•"/>
            </a:pPr>
            <a:r>
              <a:rPr lang="en-US" sz="1150" dirty="0"/>
              <a:t>OS Login is available only for Linux VMs</a:t>
            </a:r>
          </a:p>
          <a:p>
            <a:pPr marL="171450" indent="-171450" algn="just">
              <a:buFont typeface="Arial" panose="020B0604020202020204" pitchFamily="34" charset="0"/>
              <a:buChar char="•"/>
            </a:pPr>
            <a:endParaRPr lang="en-US" sz="1150" dirty="0"/>
          </a:p>
          <a:p>
            <a:pPr algn="just"/>
            <a:r>
              <a:rPr lang="en-US" sz="1150" b="1" dirty="0"/>
              <a:t>Metadata-managed SSH connections</a:t>
            </a:r>
          </a:p>
          <a:p>
            <a:pPr marL="171450" indent="-171450" algn="just">
              <a:buFont typeface="Arial" panose="020B0604020202020204" pitchFamily="34" charset="0"/>
              <a:buChar char="•"/>
            </a:pPr>
            <a:r>
              <a:rPr lang="en-US" sz="1150" dirty="0"/>
              <a:t>By default, Compute Engine uses custom project and/or instance metadata to configure SSH keys and to manage SSH access</a:t>
            </a:r>
          </a:p>
          <a:p>
            <a:pPr marL="171450" indent="-171450" algn="just">
              <a:buFont typeface="Arial" panose="020B0604020202020204" pitchFamily="34" charset="0"/>
              <a:buChar char="•"/>
            </a:pPr>
            <a:r>
              <a:rPr lang="en-US" sz="1150" dirty="0"/>
              <a:t>All Windows VMs use metadata to manage SSH keys, while Linux VMs can use metadata keys or OS Login</a:t>
            </a:r>
          </a:p>
          <a:p>
            <a:pPr marL="171450" indent="-171450" algn="just">
              <a:buFont typeface="Arial" panose="020B0604020202020204" pitchFamily="34" charset="0"/>
              <a:buChar char="•"/>
            </a:pPr>
            <a:r>
              <a:rPr lang="en-US" sz="1150" dirty="0"/>
              <a:t>If you use OS Login, metadata SSH keys are disabled.</a:t>
            </a:r>
          </a:p>
          <a:p>
            <a:pPr algn="just"/>
            <a:endParaRPr lang="en-US" sz="1150" dirty="0"/>
          </a:p>
          <a:p>
            <a:pPr algn="just"/>
            <a:r>
              <a:rPr lang="en-US" sz="1150" b="1" dirty="0"/>
              <a:t>Configurations Compute Engine performs before it grants SSH connections:</a:t>
            </a:r>
            <a:r>
              <a:rPr lang="en-US" sz="1150" dirty="0"/>
              <a:t> when you use the Google Cloud console</a:t>
            </a:r>
          </a:p>
          <a:p>
            <a:pPr marL="171450" indent="-171450" algn="just">
              <a:buFont typeface="Arial" panose="020B0604020202020204" pitchFamily="34" charset="0"/>
              <a:buChar char="•"/>
            </a:pPr>
            <a:r>
              <a:rPr lang="en-US" sz="1150" dirty="0"/>
              <a:t>You use the SSH button in the Google Cloud console to connect to your VM</a:t>
            </a:r>
          </a:p>
          <a:p>
            <a:pPr marL="171450" indent="-171450" algn="just">
              <a:buFont typeface="Arial" panose="020B0604020202020204" pitchFamily="34" charset="0"/>
              <a:buChar char="•"/>
            </a:pPr>
            <a:r>
              <a:rPr lang="en-US" sz="1150" dirty="0"/>
              <a:t>Compute Engine sets a username and creates an ephemeral SSH key pair with the following configuration:</a:t>
            </a:r>
          </a:p>
          <a:p>
            <a:pPr marL="628650" lvl="1" indent="-171450" algn="just">
              <a:buFont typeface="Arial" panose="020B0604020202020204" pitchFamily="34" charset="0"/>
              <a:buChar char="•"/>
            </a:pPr>
            <a:r>
              <a:rPr lang="en-US" sz="1150" dirty="0"/>
              <a:t>Your username is set as the username in your Google Account. For example, if the email address associated with your Google Account is cloudysanfrancisco@gmail.com, then your username is </a:t>
            </a:r>
            <a:r>
              <a:rPr lang="en-US" sz="1150" dirty="0" err="1"/>
              <a:t>cloudysanfrancisco</a:t>
            </a:r>
            <a:r>
              <a:rPr lang="en-US" sz="1150" dirty="0"/>
              <a:t>.</a:t>
            </a:r>
          </a:p>
          <a:p>
            <a:pPr marL="171450" indent="-171450" algn="just">
              <a:buFont typeface="Arial" panose="020B0604020202020204" pitchFamily="34" charset="0"/>
              <a:buChar char="•"/>
            </a:pPr>
            <a:r>
              <a:rPr lang="en-US" sz="1150" dirty="0"/>
              <a:t>Note: You can override the default username by clicking the settings gear icon and selecting Change Linux Username when you connect to the VM</a:t>
            </a:r>
          </a:p>
          <a:p>
            <a:pPr marL="171450" indent="-171450" algn="just">
              <a:buFont typeface="Arial" panose="020B0604020202020204" pitchFamily="34" charset="0"/>
              <a:buChar char="•"/>
            </a:pPr>
            <a:r>
              <a:rPr lang="en-US" sz="1150" dirty="0"/>
              <a:t>Your public and private SSH keys are stored in your browser session</a:t>
            </a:r>
          </a:p>
          <a:p>
            <a:pPr marL="171450" indent="-171450" algn="just">
              <a:buFont typeface="Arial" panose="020B0604020202020204" pitchFamily="34" charset="0"/>
              <a:buChar char="•"/>
            </a:pPr>
            <a:r>
              <a:rPr lang="en-US" sz="1150" dirty="0"/>
              <a:t>Your SSH key has an expiry of five minutes. Five minutes after Compute Engine creates the key, you can't use the SSH key to connect to the VM anymore.</a:t>
            </a:r>
          </a:p>
          <a:p>
            <a:pPr marL="171450" indent="-171450" algn="just">
              <a:buFont typeface="Arial" panose="020B0604020202020204" pitchFamily="34" charset="0"/>
              <a:buChar char="•"/>
            </a:pPr>
            <a:r>
              <a:rPr lang="en-US" sz="1150" dirty="0"/>
              <a:t>Compute Engine uploads the public SSH key and username to metadata</a:t>
            </a:r>
          </a:p>
          <a:p>
            <a:pPr marL="171450" indent="-171450" algn="just">
              <a:buFont typeface="Arial" panose="020B0604020202020204" pitchFamily="34" charset="0"/>
              <a:buChar char="•"/>
            </a:pPr>
            <a:r>
              <a:rPr lang="en-US" sz="1150" dirty="0"/>
              <a:t>Compute Engine retrieves the SSH key and username from metadata, creates a user account with the username, and on Linux VMs, stores the public key in your user's ~/.ssh/</a:t>
            </a:r>
            <a:r>
              <a:rPr lang="en-US" sz="1150" dirty="0" err="1"/>
              <a:t>authorized_keys</a:t>
            </a:r>
            <a:r>
              <a:rPr lang="en-US" sz="1150" dirty="0"/>
              <a:t> file on the VM. On Windows VMs, Compute Engine doesn't store the public key on the VM.</a:t>
            </a:r>
          </a:p>
          <a:p>
            <a:pPr marL="171450" indent="-171450" algn="just">
              <a:buFont typeface="Arial" panose="020B0604020202020204" pitchFamily="34" charset="0"/>
              <a:buChar char="•"/>
            </a:pPr>
            <a:r>
              <a:rPr lang="en-US" sz="1150" dirty="0"/>
              <a:t>Compute Engine grants your connection.</a:t>
            </a:r>
          </a:p>
        </p:txBody>
      </p:sp>
      <p:pic>
        <p:nvPicPr>
          <p:cNvPr id="2" name="Picture 1">
            <a:extLst>
              <a:ext uri="{FF2B5EF4-FFF2-40B4-BE49-F238E27FC236}">
                <a16:creationId xmlns:a16="http://schemas.microsoft.com/office/drawing/2014/main" id="{5B8B6DE8-3A85-0189-472D-62FA820A1566}"/>
              </a:ext>
            </a:extLst>
          </p:cNvPr>
          <p:cNvPicPr>
            <a:picLocks noChangeAspect="1"/>
          </p:cNvPicPr>
          <p:nvPr/>
        </p:nvPicPr>
        <p:blipFill rotWithShape="1">
          <a:blip r:embed="rId2"/>
          <a:srcRect l="18246"/>
          <a:stretch/>
        </p:blipFill>
        <p:spPr>
          <a:xfrm>
            <a:off x="7478830" y="3530725"/>
            <a:ext cx="4485373" cy="1204957"/>
          </a:xfrm>
          <a:prstGeom prst="rect">
            <a:avLst/>
          </a:prstGeom>
        </p:spPr>
      </p:pic>
      <p:pic>
        <p:nvPicPr>
          <p:cNvPr id="5" name="Picture 4">
            <a:extLst>
              <a:ext uri="{FF2B5EF4-FFF2-40B4-BE49-F238E27FC236}">
                <a16:creationId xmlns:a16="http://schemas.microsoft.com/office/drawing/2014/main" id="{A0115C09-AF60-F469-7912-88C7C8F7E87D}"/>
              </a:ext>
            </a:extLst>
          </p:cNvPr>
          <p:cNvPicPr>
            <a:picLocks noChangeAspect="1"/>
          </p:cNvPicPr>
          <p:nvPr/>
        </p:nvPicPr>
        <p:blipFill>
          <a:blip r:embed="rId3"/>
          <a:stretch>
            <a:fillRect/>
          </a:stretch>
        </p:blipFill>
        <p:spPr>
          <a:xfrm>
            <a:off x="7478830" y="5102916"/>
            <a:ext cx="3657600" cy="1705630"/>
          </a:xfrm>
          <a:prstGeom prst="rect">
            <a:avLst/>
          </a:prstGeom>
        </p:spPr>
      </p:pic>
      <p:sp>
        <p:nvSpPr>
          <p:cNvPr id="6" name="TextBox 5">
            <a:extLst>
              <a:ext uri="{FF2B5EF4-FFF2-40B4-BE49-F238E27FC236}">
                <a16:creationId xmlns:a16="http://schemas.microsoft.com/office/drawing/2014/main" id="{E8F135B6-A5EF-5DB4-0685-88D4F494B4AA}"/>
              </a:ext>
            </a:extLst>
          </p:cNvPr>
          <p:cNvSpPr txBox="1"/>
          <p:nvPr/>
        </p:nvSpPr>
        <p:spPr>
          <a:xfrm>
            <a:off x="-1712" y="6646192"/>
            <a:ext cx="6097712" cy="215444"/>
          </a:xfrm>
          <a:prstGeom prst="rect">
            <a:avLst/>
          </a:prstGeom>
          <a:noFill/>
        </p:spPr>
        <p:txBody>
          <a:bodyPr wrap="square">
            <a:spAutoFit/>
          </a:bodyPr>
          <a:lstStyle/>
          <a:p>
            <a:r>
              <a:rPr lang="en-US" sz="800" dirty="0"/>
              <a:t>Ref: https://cloud.google.com/compute/docs/instances/ssh#console</a:t>
            </a:r>
          </a:p>
        </p:txBody>
      </p:sp>
    </p:spTree>
    <p:extLst>
      <p:ext uri="{BB962C8B-B14F-4D97-AF65-F5344CB8AC3E}">
        <p14:creationId xmlns:p14="http://schemas.microsoft.com/office/powerpoint/2010/main" val="2094951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GCP Compute Engine Machine Images</a:t>
            </a:r>
          </a:p>
        </p:txBody>
      </p:sp>
      <p:sp>
        <p:nvSpPr>
          <p:cNvPr id="9" name="TextBox 8">
            <a:extLst>
              <a:ext uri="{FF2B5EF4-FFF2-40B4-BE49-F238E27FC236}">
                <a16:creationId xmlns:a16="http://schemas.microsoft.com/office/drawing/2014/main" id="{D315C32E-052A-F11A-AC1E-DF08FB9E649F}"/>
              </a:ext>
            </a:extLst>
          </p:cNvPr>
          <p:cNvSpPr txBox="1"/>
          <p:nvPr/>
        </p:nvSpPr>
        <p:spPr>
          <a:xfrm>
            <a:off x="163629" y="633764"/>
            <a:ext cx="11906451" cy="6186309"/>
          </a:xfrm>
          <a:prstGeom prst="rect">
            <a:avLst/>
          </a:prstGeom>
          <a:noFill/>
        </p:spPr>
        <p:txBody>
          <a:bodyPr wrap="square">
            <a:spAutoFit/>
          </a:bodyPr>
          <a:lstStyle/>
          <a:p>
            <a:pPr algn="just"/>
            <a:r>
              <a:rPr lang="en-US" sz="1100" b="1" dirty="0"/>
              <a:t>Machine image</a:t>
            </a:r>
          </a:p>
          <a:p>
            <a:pPr marL="171450" indent="-171450" algn="just">
              <a:buFont typeface="Arial" panose="020B0604020202020204" pitchFamily="34" charset="0"/>
              <a:buChar char="•"/>
            </a:pPr>
            <a:r>
              <a:rPr lang="en-US" sz="1100" dirty="0"/>
              <a:t>Is a Compute Engine resource that stores all the configuration, metadata, permissions, and data from multiple disks of a virtual machine (VM) instance</a:t>
            </a:r>
          </a:p>
          <a:p>
            <a:pPr marL="171450" indent="-171450" algn="just">
              <a:buFont typeface="Arial" panose="020B0604020202020204" pitchFamily="34" charset="0"/>
              <a:buChar char="•"/>
            </a:pPr>
            <a:r>
              <a:rPr lang="en-US" sz="1100" dirty="0"/>
              <a:t>You can use a machine image in many system maintenance, backup and recovery, and instance cloning scenarios</a:t>
            </a:r>
          </a:p>
          <a:p>
            <a:pPr marL="171450" indent="-171450" algn="just">
              <a:buFont typeface="Arial" panose="020B0604020202020204" pitchFamily="34" charset="0"/>
              <a:buChar char="•"/>
            </a:pPr>
            <a:endParaRPr lang="en-US" sz="1100" dirty="0"/>
          </a:p>
          <a:p>
            <a:pPr algn="just"/>
            <a:r>
              <a:rPr lang="en-US" sz="1100" b="1" dirty="0"/>
              <a:t>When to use a machine image</a:t>
            </a:r>
          </a:p>
          <a:p>
            <a:pPr marL="171450" indent="-171450" algn="just">
              <a:buFont typeface="Arial" panose="020B0604020202020204" pitchFamily="34" charset="0"/>
              <a:buChar char="•"/>
            </a:pPr>
            <a:r>
              <a:rPr lang="en-US" sz="1100" dirty="0"/>
              <a:t>Single disk backup, Multiple disk backup, Differential backup, Instance cloning	</a:t>
            </a:r>
          </a:p>
          <a:p>
            <a:pPr marL="171450" indent="-171450" algn="just">
              <a:buFont typeface="Arial" panose="020B0604020202020204" pitchFamily="34" charset="0"/>
              <a:buChar char="•"/>
            </a:pPr>
            <a:endParaRPr lang="en-US" sz="1100" dirty="0"/>
          </a:p>
          <a:p>
            <a:pPr algn="just"/>
            <a:r>
              <a:rPr lang="en-US" sz="1100" b="1" dirty="0"/>
              <a:t>Multiple Disk backups</a:t>
            </a:r>
          </a:p>
          <a:p>
            <a:pPr marL="171450" indent="-171450" algn="just">
              <a:buFont typeface="Arial" panose="020B0604020202020204" pitchFamily="34" charset="0"/>
              <a:buChar char="•"/>
            </a:pPr>
            <a:r>
              <a:rPr lang="en-US" sz="1100" dirty="0"/>
              <a:t>Machine images support backups at the VM instance level. Disks are backed up as differential snapshots.</a:t>
            </a:r>
          </a:p>
          <a:p>
            <a:pPr marL="171450" indent="-171450" algn="just">
              <a:buFont typeface="Arial" panose="020B0604020202020204" pitchFamily="34" charset="0"/>
              <a:buChar char="•"/>
            </a:pPr>
            <a:r>
              <a:rPr lang="en-US" sz="1100" dirty="0"/>
              <a:t>When a machine image is used to copy disks, Compute Engine guarantees that the data across disks is captured in a crash-consistent manner at a given time. Compute Engine uses globally consistent timestamps to ensure this guarantee. This consistency is critical if your VM instance is running and you want to ensure that the backup point across disks is maintained. When the backup point across disks is maintained, you can return to the same point in time across disks when you restore a machine image.</a:t>
            </a:r>
          </a:p>
          <a:p>
            <a:pPr marL="171450" indent="-171450" algn="just">
              <a:buFont typeface="Arial" panose="020B0604020202020204" pitchFamily="34" charset="0"/>
              <a:buChar char="•"/>
            </a:pPr>
            <a:r>
              <a:rPr lang="en-US" sz="1100" b="1" dirty="0"/>
              <a:t>Note</a:t>
            </a:r>
            <a:r>
              <a:rPr lang="en-US" sz="1100" dirty="0"/>
              <a:t>: This consistency guarantee only applies at the I/O operation level or crash level. This guarantee isn't applied at the application level. Consistency guarantees at the application level would require OS and application participation.</a:t>
            </a:r>
          </a:p>
          <a:p>
            <a:pPr marL="171450" indent="-171450" algn="just">
              <a:buFont typeface="Arial" panose="020B0604020202020204" pitchFamily="34" charset="0"/>
              <a:buChar char="•"/>
            </a:pPr>
            <a:endParaRPr lang="en-US" sz="1100" dirty="0"/>
          </a:p>
          <a:p>
            <a:pPr algn="just"/>
            <a:r>
              <a:rPr lang="en-US" sz="1100" b="1" dirty="0"/>
              <a:t>Multiple disk backup</a:t>
            </a:r>
          </a:p>
          <a:p>
            <a:pPr marL="171450" indent="-171450" algn="just">
              <a:buFont typeface="Arial" panose="020B0604020202020204" pitchFamily="34" charset="0"/>
              <a:buChar char="•"/>
            </a:pPr>
            <a:r>
              <a:rPr lang="en-US" sz="1100" dirty="0"/>
              <a:t>Machine images are suitable for creating backups of all disks that are attached to a VM instance. A machine image can be used to backup multiple disks at a time. A persistent disk snapshot can only backup a single disk at a time.</a:t>
            </a:r>
          </a:p>
          <a:p>
            <a:pPr marL="171450" indent="-171450" algn="just">
              <a:buFont typeface="Arial" panose="020B0604020202020204" pitchFamily="34" charset="0"/>
              <a:buChar char="•"/>
            </a:pPr>
            <a:endParaRPr lang="en-US" sz="1100" dirty="0"/>
          </a:p>
          <a:p>
            <a:pPr algn="just"/>
            <a:r>
              <a:rPr lang="en-US" sz="1100" b="1" dirty="0"/>
              <a:t>Differential disk backup</a:t>
            </a:r>
          </a:p>
          <a:p>
            <a:pPr marL="171450" indent="-171450" algn="just">
              <a:buFont typeface="Arial" panose="020B0604020202020204" pitchFamily="34" charset="0"/>
              <a:buChar char="•"/>
            </a:pPr>
            <a:r>
              <a:rPr lang="en-US" sz="1100" dirty="0"/>
              <a:t>Machine images store differential snapshots of your previously created machine images or snapshots. When you generate a machine image from a VM instance, the first machine image contains a full copy of all disk data. Subsequent machine images are stored as differential copies for better performance and space efficiency. This mechanism is similar to that used by persistent disk snapshots.</a:t>
            </a:r>
          </a:p>
          <a:p>
            <a:pPr marL="171450" indent="-171450" algn="just">
              <a:buFont typeface="Arial" panose="020B0604020202020204" pitchFamily="34" charset="0"/>
              <a:buChar char="•"/>
            </a:pPr>
            <a:endParaRPr lang="en-US" sz="1100" dirty="0"/>
          </a:p>
          <a:p>
            <a:pPr algn="just"/>
            <a:r>
              <a:rPr lang="en-US" sz="1100" b="1" dirty="0"/>
              <a:t>Instance cloning</a:t>
            </a:r>
          </a:p>
          <a:p>
            <a:pPr marL="171450" indent="-171450" algn="just">
              <a:buFont typeface="Arial" panose="020B0604020202020204" pitchFamily="34" charset="0"/>
              <a:buChar char="•"/>
            </a:pPr>
            <a:r>
              <a:rPr lang="en-US" sz="1100" dirty="0"/>
              <a:t>Machine images can be used to clone instances. You can use machine image to make copies of an instance that contains most of the VM configurations of the source instance. These copies can then be used for troubleshooting, scaling VM instances, debugging, or system maintenance.</a:t>
            </a:r>
          </a:p>
          <a:p>
            <a:pPr marL="171450" indent="-171450" algn="just">
              <a:buFont typeface="Arial" panose="020B0604020202020204" pitchFamily="34" charset="0"/>
              <a:buChar char="•"/>
            </a:pPr>
            <a:endParaRPr lang="en-US" sz="1100" dirty="0"/>
          </a:p>
          <a:p>
            <a:pPr algn="just"/>
            <a:r>
              <a:rPr lang="en-US" sz="1100" b="1" dirty="0"/>
              <a:t>Information stored in a machine image</a:t>
            </a:r>
          </a:p>
          <a:p>
            <a:pPr marL="171450" indent="-171450" algn="just">
              <a:buFont typeface="Arial" panose="020B0604020202020204" pitchFamily="34" charset="0"/>
              <a:buChar char="•"/>
            </a:pPr>
            <a:r>
              <a:rPr lang="en-US" sz="1100" dirty="0"/>
              <a:t>A machine image collects the following information from the source instance:</a:t>
            </a:r>
          </a:p>
          <a:p>
            <a:pPr marL="628650" lvl="1" indent="-171450" algn="just">
              <a:buFont typeface="Arial" panose="020B0604020202020204" pitchFamily="34" charset="0"/>
              <a:buChar char="•"/>
            </a:pPr>
            <a:r>
              <a:rPr lang="en-US" sz="1100" dirty="0"/>
              <a:t>VM instance configuration. Each VM configuration includes the following properties:</a:t>
            </a:r>
          </a:p>
          <a:p>
            <a:pPr marL="1085850" lvl="2" indent="-171450" algn="just">
              <a:buFont typeface="Arial" panose="020B0604020202020204" pitchFamily="34" charset="0"/>
              <a:buChar char="•"/>
            </a:pPr>
            <a:r>
              <a:rPr lang="en-US" sz="1100" dirty="0"/>
              <a:t>Description, Machine type, Instance metadata, Labels, Network tags, Maintenance policy, If applicable, Unified Extensible Firmware Interface (UEFI) variables</a:t>
            </a:r>
          </a:p>
          <a:p>
            <a:pPr marL="628650" lvl="1" indent="-171450" algn="just">
              <a:buFont typeface="Arial" panose="020B0604020202020204" pitchFamily="34" charset="0"/>
              <a:buChar char="•"/>
            </a:pPr>
            <a:r>
              <a:rPr lang="en-US" sz="1100" dirty="0"/>
              <a:t>The volume mapping used to create persistent disks and local SSDs for the source instance.</a:t>
            </a:r>
          </a:p>
          <a:p>
            <a:pPr marL="628650" lvl="1" indent="-171450" algn="just">
              <a:buFont typeface="Arial" panose="020B0604020202020204" pitchFamily="34" charset="0"/>
              <a:buChar char="•"/>
            </a:pPr>
            <a:r>
              <a:rPr lang="en-US" sz="1100" dirty="0"/>
              <a:t>Data stored on persistent disks at consistent points in time across disks.</a:t>
            </a:r>
          </a:p>
          <a:p>
            <a:pPr marL="171450" indent="-171450" algn="just">
              <a:buFont typeface="Arial" panose="020B0604020202020204" pitchFamily="34" charset="0"/>
              <a:buChar char="•"/>
            </a:pPr>
            <a:endParaRPr lang="en-US" sz="1100" dirty="0"/>
          </a:p>
          <a:p>
            <a:pPr marL="171450" indent="-171450" algn="just">
              <a:buFont typeface="Arial" panose="020B0604020202020204" pitchFamily="34" charset="0"/>
              <a:buChar char="•"/>
            </a:pPr>
            <a:r>
              <a:rPr lang="en-US" sz="1100" dirty="0"/>
              <a:t>The following information from the source instance is not collected by a machine image:</a:t>
            </a:r>
          </a:p>
          <a:p>
            <a:pPr marL="628650" lvl="1" indent="-171450" algn="just">
              <a:buFont typeface="Arial" panose="020B0604020202020204" pitchFamily="34" charset="0"/>
              <a:buChar char="•"/>
            </a:pPr>
            <a:r>
              <a:rPr lang="en-US" sz="1100" dirty="0"/>
              <a:t>Data in memory, Data in local SSD. However, a machine image captures the device mapping of local SSDs, Attributes that are specific to the source instance, such as the name or IP address.</a:t>
            </a:r>
          </a:p>
        </p:txBody>
      </p:sp>
    </p:spTree>
    <p:extLst>
      <p:ext uri="{BB962C8B-B14F-4D97-AF65-F5344CB8AC3E}">
        <p14:creationId xmlns:p14="http://schemas.microsoft.com/office/powerpoint/2010/main" val="4103216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GCP Compute Engine Machine Images</a:t>
            </a:r>
          </a:p>
        </p:txBody>
      </p:sp>
      <p:sp>
        <p:nvSpPr>
          <p:cNvPr id="9" name="TextBox 8">
            <a:extLst>
              <a:ext uri="{FF2B5EF4-FFF2-40B4-BE49-F238E27FC236}">
                <a16:creationId xmlns:a16="http://schemas.microsoft.com/office/drawing/2014/main" id="{D315C32E-052A-F11A-AC1E-DF08FB9E649F}"/>
              </a:ext>
            </a:extLst>
          </p:cNvPr>
          <p:cNvSpPr txBox="1"/>
          <p:nvPr/>
        </p:nvSpPr>
        <p:spPr>
          <a:xfrm>
            <a:off x="244012" y="653014"/>
            <a:ext cx="10805790" cy="1938992"/>
          </a:xfrm>
          <a:prstGeom prst="rect">
            <a:avLst/>
          </a:prstGeom>
          <a:noFill/>
        </p:spPr>
        <p:txBody>
          <a:bodyPr wrap="square">
            <a:spAutoFit/>
          </a:bodyPr>
          <a:lstStyle/>
          <a:p>
            <a:pPr algn="just"/>
            <a:r>
              <a:rPr lang="en-US" sz="1200" b="1" dirty="0"/>
              <a:t>Machine image storage location</a:t>
            </a:r>
          </a:p>
          <a:p>
            <a:pPr marL="171450" indent="-171450" algn="just">
              <a:buFont typeface="Arial" panose="020B0604020202020204" pitchFamily="34" charset="0"/>
              <a:buChar char="•"/>
            </a:pPr>
            <a:r>
              <a:rPr lang="en-US" sz="1200" dirty="0"/>
              <a:t>To meet compliance needs, you might need to control where your data is stored. You can control where your machine image is stored geographically by specifying a </a:t>
            </a:r>
            <a:r>
              <a:rPr lang="en-US" sz="1200" dirty="0" err="1"/>
              <a:t>storageLocation</a:t>
            </a:r>
            <a:r>
              <a:rPr lang="en-US" sz="1200" dirty="0"/>
              <a:t> during the creation of your machine image. Machine images can be stored in a Cloud Storage multi-region, such as </a:t>
            </a:r>
            <a:r>
              <a:rPr lang="en-US" sz="1200" dirty="0" err="1"/>
              <a:t>asia</a:t>
            </a:r>
            <a:r>
              <a:rPr lang="en-US" sz="1200" dirty="0"/>
              <a:t>, a Cloud Storage dual-region, such as asia1, or a Cloud Storage region, such as asia-south1</a:t>
            </a:r>
          </a:p>
          <a:p>
            <a:pPr marL="171450" indent="-171450" algn="just">
              <a:buFont typeface="Arial" panose="020B0604020202020204" pitchFamily="34" charset="0"/>
              <a:buChar char="•"/>
            </a:pPr>
            <a:r>
              <a:rPr lang="en-US" sz="1200" dirty="0"/>
              <a:t>By default, when creating a machine image from an instance, the machine image is stored in either the Cloud Storage multi-region bucket that contains the source instance, or the geographically closest Cloud Storage multi-region bucket to the source instance</a:t>
            </a:r>
          </a:p>
          <a:p>
            <a:pPr marL="171450" indent="-171450" algn="just">
              <a:buFont typeface="Arial" panose="020B0604020202020204" pitchFamily="34" charset="0"/>
              <a:buChar char="•"/>
            </a:pPr>
            <a:r>
              <a:rPr lang="en-US" sz="1200" dirty="0"/>
              <a:t>For example, if your source instance is stored in us-central1 your machine image is stored in the us multi-region by default. However, a default location like australia-southeast1 is outside of a multi-region. The closest multi-region is </a:t>
            </a:r>
            <a:r>
              <a:rPr lang="en-US" sz="1200" dirty="0" err="1"/>
              <a:t>asia</a:t>
            </a:r>
            <a:endParaRPr lang="en-US" sz="1200" dirty="0"/>
          </a:p>
          <a:p>
            <a:pPr marL="171450" indent="-171450" algn="just">
              <a:buFont typeface="Arial" panose="020B0604020202020204" pitchFamily="34" charset="0"/>
              <a:buChar char="•"/>
            </a:pPr>
            <a:r>
              <a:rPr lang="en-US" sz="1200" dirty="0"/>
              <a:t>Regardless of where the machine image is stored, you can still access the machine image globally by setting the proper permissions</a:t>
            </a:r>
          </a:p>
          <a:p>
            <a:pPr marL="171450" indent="-171450" algn="just">
              <a:buFont typeface="Arial" panose="020B0604020202020204" pitchFamily="34" charset="0"/>
              <a:buChar char="•"/>
            </a:pPr>
            <a:endParaRPr lang="en-US" sz="1200" dirty="0"/>
          </a:p>
        </p:txBody>
      </p:sp>
      <p:pic>
        <p:nvPicPr>
          <p:cNvPr id="3" name="Picture 2">
            <a:extLst>
              <a:ext uri="{FF2B5EF4-FFF2-40B4-BE49-F238E27FC236}">
                <a16:creationId xmlns:a16="http://schemas.microsoft.com/office/drawing/2014/main" id="{25602E4D-E234-05FF-F333-E8C9432A8050}"/>
              </a:ext>
            </a:extLst>
          </p:cNvPr>
          <p:cNvPicPr>
            <a:picLocks noChangeAspect="1"/>
          </p:cNvPicPr>
          <p:nvPr/>
        </p:nvPicPr>
        <p:blipFill>
          <a:blip r:embed="rId2"/>
          <a:stretch>
            <a:fillRect/>
          </a:stretch>
        </p:blipFill>
        <p:spPr>
          <a:xfrm>
            <a:off x="244011" y="2661689"/>
            <a:ext cx="4572000" cy="1530696"/>
          </a:xfrm>
          <a:prstGeom prst="rect">
            <a:avLst/>
          </a:prstGeom>
        </p:spPr>
      </p:pic>
      <p:pic>
        <p:nvPicPr>
          <p:cNvPr id="6" name="Picture 5">
            <a:extLst>
              <a:ext uri="{FF2B5EF4-FFF2-40B4-BE49-F238E27FC236}">
                <a16:creationId xmlns:a16="http://schemas.microsoft.com/office/drawing/2014/main" id="{45138D77-D25F-8F94-3792-61283F340B0E}"/>
              </a:ext>
            </a:extLst>
          </p:cNvPr>
          <p:cNvPicPr>
            <a:picLocks noChangeAspect="1"/>
          </p:cNvPicPr>
          <p:nvPr/>
        </p:nvPicPr>
        <p:blipFill>
          <a:blip r:embed="rId3"/>
          <a:stretch>
            <a:fillRect/>
          </a:stretch>
        </p:blipFill>
        <p:spPr>
          <a:xfrm>
            <a:off x="7392202" y="2734131"/>
            <a:ext cx="4114800" cy="3964390"/>
          </a:xfrm>
          <a:prstGeom prst="rect">
            <a:avLst/>
          </a:prstGeom>
        </p:spPr>
      </p:pic>
      <p:sp>
        <p:nvSpPr>
          <p:cNvPr id="10" name="Arrow: Down 9">
            <a:extLst>
              <a:ext uri="{FF2B5EF4-FFF2-40B4-BE49-F238E27FC236}">
                <a16:creationId xmlns:a16="http://schemas.microsoft.com/office/drawing/2014/main" id="{008CE708-0EAE-259B-F6FB-A185F16696BC}"/>
              </a:ext>
            </a:extLst>
          </p:cNvPr>
          <p:cNvSpPr/>
          <p:nvPr/>
        </p:nvSpPr>
        <p:spPr>
          <a:xfrm rot="16200000">
            <a:off x="5966946" y="3289877"/>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06B0728B-B6A1-D307-176B-4548125D71FA}"/>
              </a:ext>
            </a:extLst>
          </p:cNvPr>
          <p:cNvSpPr/>
          <p:nvPr/>
        </p:nvSpPr>
        <p:spPr>
          <a:xfrm rot="5400000" flipH="1">
            <a:off x="5966946" y="5798170"/>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04A05FB-AE8E-4C57-0431-8C3F0E1C1741}"/>
              </a:ext>
            </a:extLst>
          </p:cNvPr>
          <p:cNvPicPr>
            <a:picLocks noChangeAspect="1"/>
          </p:cNvPicPr>
          <p:nvPr/>
        </p:nvPicPr>
        <p:blipFill>
          <a:blip r:embed="rId4"/>
          <a:stretch>
            <a:fillRect/>
          </a:stretch>
        </p:blipFill>
        <p:spPr>
          <a:xfrm>
            <a:off x="548640" y="5028397"/>
            <a:ext cx="4572000" cy="1348740"/>
          </a:xfrm>
          <a:prstGeom prst="rect">
            <a:avLst/>
          </a:prstGeom>
        </p:spPr>
      </p:pic>
    </p:spTree>
    <p:extLst>
      <p:ext uri="{BB962C8B-B14F-4D97-AF65-F5344CB8AC3E}">
        <p14:creationId xmlns:p14="http://schemas.microsoft.com/office/powerpoint/2010/main" val="201602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Benefits Of Using Google Cloud Platform</a:t>
            </a:r>
          </a:p>
        </p:txBody>
      </p:sp>
      <p:sp>
        <p:nvSpPr>
          <p:cNvPr id="9" name="TextBox 8">
            <a:extLst>
              <a:ext uri="{FF2B5EF4-FFF2-40B4-BE49-F238E27FC236}">
                <a16:creationId xmlns:a16="http://schemas.microsoft.com/office/drawing/2014/main" id="{2983A710-DC23-393D-8686-8548346EABF0}"/>
              </a:ext>
            </a:extLst>
          </p:cNvPr>
          <p:cNvSpPr txBox="1"/>
          <p:nvPr/>
        </p:nvSpPr>
        <p:spPr>
          <a:xfrm>
            <a:off x="79625" y="6632460"/>
            <a:ext cx="6097712" cy="215444"/>
          </a:xfrm>
          <a:prstGeom prst="rect">
            <a:avLst/>
          </a:prstGeom>
          <a:noFill/>
        </p:spPr>
        <p:txBody>
          <a:bodyPr wrap="square">
            <a:spAutoFit/>
          </a:bodyPr>
          <a:lstStyle/>
          <a:p>
            <a:r>
              <a:rPr lang="en-US" sz="800" dirty="0"/>
              <a:t>Ref: https://docs.astronomer.io/learn/what-is-an-operator=</a:t>
            </a:r>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663201"/>
            <a:ext cx="3084816" cy="5693866"/>
          </a:xfrm>
          <a:prstGeom prst="rect">
            <a:avLst/>
          </a:prstGeom>
          <a:noFill/>
        </p:spPr>
        <p:txBody>
          <a:bodyPr wrap="square" rtlCol="0">
            <a:spAutoFit/>
          </a:bodyPr>
          <a:lstStyle/>
          <a:p>
            <a:pPr>
              <a:spcBef>
                <a:spcPts val="600"/>
              </a:spcBef>
            </a:pPr>
            <a:endParaRPr lang="en-US" sz="1200" b="1" dirty="0">
              <a:solidFill>
                <a:srgbClr val="161616"/>
              </a:solidFill>
            </a:endParaRPr>
          </a:p>
          <a:p>
            <a:pPr marL="171450" indent="-171450">
              <a:spcBef>
                <a:spcPts val="600"/>
              </a:spcBef>
              <a:buFont typeface="Arial" panose="020B0604020202020204" pitchFamily="34" charset="0"/>
              <a:buChar char="•"/>
            </a:pPr>
            <a:r>
              <a:rPr lang="en-US" sz="1200" b="1" dirty="0">
                <a:solidFill>
                  <a:srgbClr val="161616"/>
                </a:solidFill>
              </a:rPr>
              <a:t>Scalability and flexibility: </a:t>
            </a:r>
          </a:p>
          <a:p>
            <a:pPr marL="628650" lvl="1" indent="-171450">
              <a:spcBef>
                <a:spcPts val="600"/>
              </a:spcBef>
              <a:buFont typeface="Arial" panose="020B0604020202020204" pitchFamily="34" charset="0"/>
              <a:buChar char="•"/>
            </a:pPr>
            <a:r>
              <a:rPr lang="en-US" sz="1200" dirty="0">
                <a:solidFill>
                  <a:srgbClr val="161616"/>
                </a:solidFill>
              </a:rPr>
              <a:t>You can scale the servers based up on the load if there is high incoming traffic then you can scale up and if the traffic is less then you can scale down which make it flexible and mostly suited for the business use cases</a:t>
            </a:r>
          </a:p>
          <a:p>
            <a:pPr marL="171450" indent="-171450">
              <a:spcBef>
                <a:spcPts val="600"/>
              </a:spcBef>
              <a:buFont typeface="Arial" panose="020B0604020202020204" pitchFamily="34" charset="0"/>
              <a:buChar char="•"/>
            </a:pPr>
            <a:r>
              <a:rPr lang="en-US" sz="1200" b="1" dirty="0">
                <a:solidFill>
                  <a:srgbClr val="161616"/>
                </a:solidFill>
              </a:rPr>
              <a:t>Cost-effectiveness: </a:t>
            </a:r>
          </a:p>
          <a:p>
            <a:pPr marL="628650" lvl="1" indent="-171450">
              <a:spcBef>
                <a:spcPts val="600"/>
              </a:spcBef>
              <a:buFont typeface="Arial" panose="020B0604020202020204" pitchFamily="34" charset="0"/>
              <a:buChar char="•"/>
            </a:pPr>
            <a:r>
              <a:rPr lang="en-US" sz="1200" dirty="0">
                <a:solidFill>
                  <a:srgbClr val="161616"/>
                </a:solidFill>
              </a:rPr>
              <a:t>Google Cloud Platform follows the pay-as-you-go model which it will charge only for the how much time you use service and at level you are going to use the services</a:t>
            </a:r>
          </a:p>
          <a:p>
            <a:pPr marL="171450" indent="-171450">
              <a:spcBef>
                <a:spcPts val="600"/>
              </a:spcBef>
              <a:buFont typeface="Arial" panose="020B0604020202020204" pitchFamily="34" charset="0"/>
              <a:buChar char="•"/>
            </a:pPr>
            <a:r>
              <a:rPr lang="en-US" sz="1200" b="1" dirty="0">
                <a:solidFill>
                  <a:srgbClr val="161616"/>
                </a:solidFill>
              </a:rPr>
              <a:t>High performance: </a:t>
            </a:r>
          </a:p>
          <a:p>
            <a:pPr marL="628650" lvl="1" indent="-171450">
              <a:spcBef>
                <a:spcPts val="600"/>
              </a:spcBef>
              <a:buFont typeface="Arial" panose="020B0604020202020204" pitchFamily="34" charset="0"/>
              <a:buChar char="•"/>
            </a:pPr>
            <a:r>
              <a:rPr lang="en-US" sz="1200" dirty="0">
                <a:solidFill>
                  <a:srgbClr val="161616"/>
                </a:solidFill>
              </a:rPr>
              <a:t>You can highly reliable on the infrastructure of the google cloud because they are highly available and spread across the multiple regions around the world</a:t>
            </a:r>
          </a:p>
          <a:p>
            <a:pPr marL="171450" indent="-171450">
              <a:spcBef>
                <a:spcPts val="600"/>
              </a:spcBef>
              <a:buFont typeface="Arial" panose="020B0604020202020204" pitchFamily="34" charset="0"/>
              <a:buChar char="•"/>
            </a:pPr>
            <a:r>
              <a:rPr lang="en-US" sz="1200" b="1" dirty="0">
                <a:solidFill>
                  <a:srgbClr val="161616"/>
                </a:solidFill>
              </a:rPr>
              <a:t>Security</a:t>
            </a:r>
            <a:r>
              <a:rPr lang="en-US" sz="1200" dirty="0">
                <a:solidFill>
                  <a:srgbClr val="161616"/>
                </a:solidFill>
              </a:rPr>
              <a:t>: </a:t>
            </a:r>
          </a:p>
          <a:p>
            <a:pPr marL="628650" lvl="1" indent="-171450">
              <a:spcBef>
                <a:spcPts val="600"/>
              </a:spcBef>
              <a:buFont typeface="Arial" panose="020B0604020202020204" pitchFamily="34" charset="0"/>
              <a:buChar char="•"/>
            </a:pPr>
            <a:r>
              <a:rPr lang="en-US" sz="1200" dirty="0">
                <a:solidFill>
                  <a:srgbClr val="161616"/>
                </a:solidFill>
              </a:rPr>
              <a:t>Google Cloud Platform is more secure you can trust the service offered by the </a:t>
            </a:r>
            <a:r>
              <a:rPr lang="en-US" sz="1200" dirty="0" err="1">
                <a:solidFill>
                  <a:srgbClr val="161616"/>
                </a:solidFill>
              </a:rPr>
              <a:t>gcp</a:t>
            </a:r>
            <a:r>
              <a:rPr lang="en-US" sz="1200" dirty="0">
                <a:solidFill>
                  <a:srgbClr val="161616"/>
                </a:solidFill>
              </a:rPr>
              <a:t> for the security options such as encryption, access control, and data loss prevention</a:t>
            </a:r>
          </a:p>
        </p:txBody>
      </p:sp>
      <p:grpSp>
        <p:nvGrpSpPr>
          <p:cNvPr id="7" name="Group 6">
            <a:extLst>
              <a:ext uri="{FF2B5EF4-FFF2-40B4-BE49-F238E27FC236}">
                <a16:creationId xmlns:a16="http://schemas.microsoft.com/office/drawing/2014/main" id="{D851F84C-3353-CD4F-309F-B6BCAC1EFA0D}"/>
              </a:ext>
            </a:extLst>
          </p:cNvPr>
          <p:cNvGrpSpPr/>
          <p:nvPr/>
        </p:nvGrpSpPr>
        <p:grpSpPr>
          <a:xfrm>
            <a:off x="3962400" y="1685056"/>
            <a:ext cx="8229600" cy="4906149"/>
            <a:chOff x="3962400" y="1685056"/>
            <a:chExt cx="8229600" cy="4906149"/>
          </a:xfrm>
        </p:grpSpPr>
        <p:pic>
          <p:nvPicPr>
            <p:cNvPr id="5" name="Picture 4" descr="A diagram of a computer application&#10;&#10;Description automatically generated with medium confidence">
              <a:extLst>
                <a:ext uri="{FF2B5EF4-FFF2-40B4-BE49-F238E27FC236}">
                  <a16:creationId xmlns:a16="http://schemas.microsoft.com/office/drawing/2014/main" id="{7C4E6BBA-6ECC-5277-0786-FACC30CD00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1685056"/>
              <a:ext cx="8229600" cy="4629150"/>
            </a:xfrm>
            <a:prstGeom prst="rect">
              <a:avLst/>
            </a:prstGeom>
          </p:spPr>
        </p:pic>
        <p:sp>
          <p:nvSpPr>
            <p:cNvPr id="6" name="TextBox 5">
              <a:extLst>
                <a:ext uri="{FF2B5EF4-FFF2-40B4-BE49-F238E27FC236}">
                  <a16:creationId xmlns:a16="http://schemas.microsoft.com/office/drawing/2014/main" id="{314F6631-4FE8-ACF4-B212-E58706A1DE15}"/>
                </a:ext>
              </a:extLst>
            </p:cNvPr>
            <p:cNvSpPr txBox="1"/>
            <p:nvPr/>
          </p:nvSpPr>
          <p:spPr>
            <a:xfrm>
              <a:off x="4537753" y="6314206"/>
              <a:ext cx="7654247" cy="276999"/>
            </a:xfrm>
            <a:prstGeom prst="rect">
              <a:avLst/>
            </a:prstGeom>
            <a:noFill/>
          </p:spPr>
          <p:txBody>
            <a:bodyPr wrap="square" rtlCol="0">
              <a:spAutoFit/>
            </a:bodyPr>
            <a:lstStyle/>
            <a:p>
              <a:pPr algn="ctr"/>
              <a:r>
                <a:rPr lang="en-US" sz="1200" b="1" dirty="0"/>
                <a:t>Fig: Sample website (foo.com) Application Architecture leveraging GCP</a:t>
              </a:r>
            </a:p>
          </p:txBody>
        </p:sp>
      </p:grpSp>
    </p:spTree>
    <p:extLst>
      <p:ext uri="{BB962C8B-B14F-4D97-AF65-F5344CB8AC3E}">
        <p14:creationId xmlns:p14="http://schemas.microsoft.com/office/powerpoint/2010/main" val="580400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Persistent Disk</a:t>
            </a:r>
          </a:p>
        </p:txBody>
      </p:sp>
      <p:sp>
        <p:nvSpPr>
          <p:cNvPr id="9" name="TextBox 8">
            <a:extLst>
              <a:ext uri="{FF2B5EF4-FFF2-40B4-BE49-F238E27FC236}">
                <a16:creationId xmlns:a16="http://schemas.microsoft.com/office/drawing/2014/main" id="{D315C32E-052A-F11A-AC1E-DF08FB9E649F}"/>
              </a:ext>
            </a:extLst>
          </p:cNvPr>
          <p:cNvSpPr txBox="1"/>
          <p:nvPr/>
        </p:nvSpPr>
        <p:spPr>
          <a:xfrm>
            <a:off x="244012" y="653014"/>
            <a:ext cx="8589195" cy="2677656"/>
          </a:xfrm>
          <a:prstGeom prst="rect">
            <a:avLst/>
          </a:prstGeom>
          <a:noFill/>
        </p:spPr>
        <p:txBody>
          <a:bodyPr wrap="square">
            <a:spAutoFit/>
          </a:bodyPr>
          <a:lstStyle/>
          <a:p>
            <a:pPr marL="171450" indent="-171450" algn="just">
              <a:buFont typeface="Arial" panose="020B0604020202020204" pitchFamily="34" charset="0"/>
              <a:buChar char="•"/>
            </a:pPr>
            <a:r>
              <a:rPr lang="en-US" sz="1200" dirty="0"/>
              <a:t>By default, each Compute Engine virtual machine (VM) instance has a single boot Persistent Disk volume that contains the operating system</a:t>
            </a:r>
          </a:p>
          <a:p>
            <a:pPr marL="171450" indent="-171450" algn="just">
              <a:buFont typeface="Arial" panose="020B0604020202020204" pitchFamily="34" charset="0"/>
              <a:buChar char="•"/>
            </a:pPr>
            <a:r>
              <a:rPr lang="en-US" sz="1200" dirty="0"/>
              <a:t>When your apps require additional storage space, one possible solution is to attach additional Persistent Disk volumes to your VM</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b="1" dirty="0"/>
              <a:t>Persistent Disk volumes are durable network storage devices that your VMs can access like physical disks in a desktop or a server.</a:t>
            </a:r>
            <a:r>
              <a:rPr lang="en-US" sz="1200" dirty="0"/>
              <a:t> The data on each persistent disk is distributed across several physical disks. Compute Engine manages the physical disks and the data distribution for you to ensure redundancy and optimal performance</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Persistent Disk volumes are located independently from your VMs, so you can detach or move the volumes to keep your data even after you delete your instances</a:t>
            </a:r>
          </a:p>
          <a:p>
            <a:pPr marL="171450" indent="-171450" algn="just">
              <a:buFont typeface="Arial" panose="020B0604020202020204" pitchFamily="34" charset="0"/>
              <a:buChar char="•"/>
            </a:pPr>
            <a:r>
              <a:rPr lang="en-US" sz="1200" dirty="0"/>
              <a:t>Persistent Disk performance scales automatically with size, so you can resize your existing Persistent Disk volumes or add more Persistent Disk volumes to a VM to meet your performance and storage space requirements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Add a non-boot disk to your VM when you need reliable and affordable storage with consistent performance characteristics</a:t>
            </a:r>
          </a:p>
        </p:txBody>
      </p:sp>
      <p:sp>
        <p:nvSpPr>
          <p:cNvPr id="5" name="TextBox 4">
            <a:extLst>
              <a:ext uri="{FF2B5EF4-FFF2-40B4-BE49-F238E27FC236}">
                <a16:creationId xmlns:a16="http://schemas.microsoft.com/office/drawing/2014/main" id="{493740C7-4921-11A3-0191-47B5F395BB52}"/>
              </a:ext>
            </a:extLst>
          </p:cNvPr>
          <p:cNvSpPr txBox="1"/>
          <p:nvPr/>
        </p:nvSpPr>
        <p:spPr>
          <a:xfrm>
            <a:off x="74596" y="6599445"/>
            <a:ext cx="6097604" cy="338554"/>
          </a:xfrm>
          <a:prstGeom prst="rect">
            <a:avLst/>
          </a:prstGeom>
          <a:noFill/>
        </p:spPr>
        <p:txBody>
          <a:bodyPr wrap="square">
            <a:spAutoFit/>
          </a:bodyPr>
          <a:lstStyle/>
          <a:p>
            <a:r>
              <a:rPr lang="en-US" sz="800" dirty="0"/>
              <a:t>Ref: </a:t>
            </a:r>
            <a:r>
              <a:rPr lang="en-US" sz="800" dirty="0">
                <a:hlinkClick r:id="rId2"/>
              </a:rPr>
              <a:t>https://cloud.google.com/compute/docs/disks</a:t>
            </a:r>
            <a:r>
              <a:rPr lang="en-US" sz="800" dirty="0"/>
              <a:t>; </a:t>
            </a:r>
            <a:r>
              <a:rPr lang="en-US" sz="800" dirty="0">
                <a:hlinkClick r:id="rId3"/>
              </a:rPr>
              <a:t>https://cloud.google.com/compute/docs/disks/persistent-disks</a:t>
            </a:r>
            <a:r>
              <a:rPr lang="en-US" sz="800" dirty="0"/>
              <a:t> </a:t>
            </a:r>
          </a:p>
          <a:p>
            <a:endParaRPr lang="en-US" sz="800" dirty="0"/>
          </a:p>
        </p:txBody>
      </p:sp>
    </p:spTree>
    <p:extLst>
      <p:ext uri="{BB962C8B-B14F-4D97-AF65-F5344CB8AC3E}">
        <p14:creationId xmlns:p14="http://schemas.microsoft.com/office/powerpoint/2010/main" val="452412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Autoscaling and MIGs</a:t>
            </a:r>
          </a:p>
        </p:txBody>
      </p:sp>
      <p:sp>
        <p:nvSpPr>
          <p:cNvPr id="9" name="TextBox 8">
            <a:extLst>
              <a:ext uri="{FF2B5EF4-FFF2-40B4-BE49-F238E27FC236}">
                <a16:creationId xmlns:a16="http://schemas.microsoft.com/office/drawing/2014/main" id="{D315C32E-052A-F11A-AC1E-DF08FB9E649F}"/>
              </a:ext>
            </a:extLst>
          </p:cNvPr>
          <p:cNvSpPr txBox="1"/>
          <p:nvPr/>
        </p:nvSpPr>
        <p:spPr>
          <a:xfrm>
            <a:off x="244012" y="653014"/>
            <a:ext cx="11372255" cy="6186309"/>
          </a:xfrm>
          <a:prstGeom prst="rect">
            <a:avLst/>
          </a:prstGeom>
          <a:noFill/>
        </p:spPr>
        <p:txBody>
          <a:bodyPr wrap="square">
            <a:spAutoFit/>
          </a:bodyPr>
          <a:lstStyle/>
          <a:p>
            <a:pPr algn="just"/>
            <a:r>
              <a:rPr lang="en-US" sz="1200" b="1" dirty="0"/>
              <a:t>Autoscaling</a:t>
            </a:r>
            <a:r>
              <a:rPr lang="en-US" sz="1200" dirty="0"/>
              <a:t> is a feature of </a:t>
            </a:r>
            <a:r>
              <a:rPr lang="en-US" sz="1200" b="1" dirty="0"/>
              <a:t>managed instance groups (MIGs). </a:t>
            </a:r>
          </a:p>
          <a:p>
            <a:pPr marL="171450" indent="-171450" algn="just">
              <a:buFont typeface="Arial" panose="020B0604020202020204" pitchFamily="34" charset="0"/>
              <a:buChar char="•"/>
            </a:pPr>
            <a:r>
              <a:rPr lang="en-US" sz="1200" dirty="0"/>
              <a:t>A managed instance group (MIG) is a collection of virtual machine (VM) instances that are created from a common instance template</a:t>
            </a:r>
          </a:p>
          <a:p>
            <a:pPr marL="171450" indent="-171450" algn="just">
              <a:buFont typeface="Arial" panose="020B0604020202020204" pitchFamily="34" charset="0"/>
              <a:buChar char="•"/>
            </a:pPr>
            <a:r>
              <a:rPr lang="en-US" sz="1200" dirty="0"/>
              <a:t>An </a:t>
            </a:r>
            <a:r>
              <a:rPr lang="en-US" sz="1200" dirty="0" err="1"/>
              <a:t>autoscaler</a:t>
            </a:r>
            <a:r>
              <a:rPr lang="en-US" sz="1200" dirty="0"/>
              <a:t> adds or deletes instances from a managed instance group based on the group's autoscaling policy</a:t>
            </a:r>
          </a:p>
          <a:p>
            <a:pPr marL="171450" indent="-171450" algn="just">
              <a:buFont typeface="Arial" panose="020B0604020202020204" pitchFamily="34" charset="0"/>
              <a:buChar char="•"/>
            </a:pPr>
            <a:r>
              <a:rPr lang="en-US" sz="1200" dirty="0"/>
              <a:t>Although Compute Engine has both managed and unmanaged instance groups, only managed instance groups can be used with an </a:t>
            </a:r>
            <a:r>
              <a:rPr lang="en-US" sz="1200" dirty="0" err="1"/>
              <a:t>autoscaler</a:t>
            </a:r>
            <a:endParaRPr lang="en-US" sz="1200" dirty="0"/>
          </a:p>
          <a:p>
            <a:pPr marL="171450" indent="-171450" algn="just">
              <a:buFont typeface="Arial" panose="020B0604020202020204" pitchFamily="34" charset="0"/>
              <a:buChar char="•"/>
            </a:pPr>
            <a:endParaRPr lang="en-US" sz="1200" dirty="0"/>
          </a:p>
          <a:p>
            <a:pPr algn="just"/>
            <a:r>
              <a:rPr lang="en-US" sz="1200" b="1" dirty="0"/>
              <a:t>Autoscaling policy</a:t>
            </a:r>
          </a:p>
          <a:p>
            <a:pPr marL="171450" indent="-171450" algn="just">
              <a:buFont typeface="Arial" panose="020B0604020202020204" pitchFamily="34" charset="0"/>
              <a:buChar char="•"/>
            </a:pPr>
            <a:r>
              <a:rPr lang="en-US" sz="1200" dirty="0"/>
              <a:t>When you define an autoscaling policy for your group, you specify one or more signals that the </a:t>
            </a:r>
            <a:r>
              <a:rPr lang="en-US" sz="1200" dirty="0" err="1"/>
              <a:t>autoscaler</a:t>
            </a:r>
            <a:r>
              <a:rPr lang="en-US" sz="1200" dirty="0"/>
              <a:t> uses to scale the group</a:t>
            </a:r>
          </a:p>
          <a:p>
            <a:pPr marL="171450" indent="-171450" algn="just">
              <a:buFont typeface="Arial" panose="020B0604020202020204" pitchFamily="34" charset="0"/>
              <a:buChar char="•"/>
            </a:pPr>
            <a:r>
              <a:rPr lang="en-US" sz="1200" dirty="0"/>
              <a:t>When you set multiple signals in a policy, the </a:t>
            </a:r>
            <a:r>
              <a:rPr lang="en-US" sz="1200" dirty="0" err="1"/>
              <a:t>autoscaler</a:t>
            </a:r>
            <a:r>
              <a:rPr lang="en-US" sz="1200" dirty="0"/>
              <a:t> calculates the recommended number of VMs for each signal and sets your group's recommended size to the largest number</a:t>
            </a:r>
          </a:p>
          <a:p>
            <a:pPr marL="171450" indent="-171450" algn="just">
              <a:buFont typeface="Arial" panose="020B0604020202020204" pitchFamily="34" charset="0"/>
              <a:buChar char="•"/>
            </a:pPr>
            <a:r>
              <a:rPr lang="en-US" sz="1200" dirty="0"/>
              <a:t>An autoscaling policy must always have at least one scaling signal</a:t>
            </a:r>
          </a:p>
          <a:p>
            <a:pPr marL="171450" indent="-171450" algn="just">
              <a:buFont typeface="Arial" panose="020B0604020202020204" pitchFamily="34" charset="0"/>
              <a:buChar char="•"/>
            </a:pPr>
            <a:r>
              <a:rPr lang="en-US" sz="1200" dirty="0"/>
              <a:t>When you turn on autoscaling in a MIG, by default, the </a:t>
            </a:r>
            <a:r>
              <a:rPr lang="en-US" sz="1200" dirty="0" err="1"/>
              <a:t>autoscaler</a:t>
            </a:r>
            <a:r>
              <a:rPr lang="en-US" sz="1200" dirty="0"/>
              <a:t> adds a CPU utilization signal</a:t>
            </a:r>
          </a:p>
          <a:p>
            <a:pPr marL="171450" indent="-171450" algn="just">
              <a:buFont typeface="Arial" panose="020B0604020202020204" pitchFamily="34" charset="0"/>
              <a:buChar char="•"/>
            </a:pPr>
            <a:r>
              <a:rPr lang="en-US" sz="1200" dirty="0"/>
              <a:t>You can edit this default signal, or remove and add other signals in the policy</a:t>
            </a:r>
          </a:p>
          <a:p>
            <a:pPr marL="171450" indent="-171450" algn="just">
              <a:buFont typeface="Arial" panose="020B0604020202020204" pitchFamily="34" charset="0"/>
              <a:buChar char="•"/>
            </a:pPr>
            <a:r>
              <a:rPr lang="en-US" sz="1200" b="1" dirty="0"/>
              <a:t>Target utilization metrics - </a:t>
            </a:r>
            <a:r>
              <a:rPr lang="en-US" sz="1200" dirty="0"/>
              <a:t>You can </a:t>
            </a:r>
            <a:r>
              <a:rPr lang="en-US" sz="1200" dirty="0" err="1"/>
              <a:t>autoscale</a:t>
            </a:r>
            <a:r>
              <a:rPr lang="en-US" sz="1200" dirty="0"/>
              <a:t> based on one or more of the following metrics that reflect the load of the instance group:</a:t>
            </a:r>
          </a:p>
          <a:p>
            <a:pPr marL="628650" lvl="1" indent="-171450" algn="just">
              <a:buFont typeface="Arial" panose="020B0604020202020204" pitchFamily="34" charset="0"/>
              <a:buChar char="•"/>
            </a:pPr>
            <a:r>
              <a:rPr lang="en-US" sz="1200" dirty="0"/>
              <a:t>Average CPU utilization</a:t>
            </a:r>
          </a:p>
          <a:p>
            <a:pPr marL="628650" lvl="1" indent="-171450" algn="just">
              <a:buFont typeface="Arial" panose="020B0604020202020204" pitchFamily="34" charset="0"/>
              <a:buChar char="•"/>
            </a:pPr>
            <a:r>
              <a:rPr lang="en-US" sz="1200" dirty="0"/>
              <a:t>HTTP load balancing serving capacity</a:t>
            </a:r>
          </a:p>
          <a:p>
            <a:pPr marL="628650" lvl="1" indent="-171450" algn="just">
              <a:buFont typeface="Arial" panose="020B0604020202020204" pitchFamily="34" charset="0"/>
              <a:buChar char="•"/>
            </a:pPr>
            <a:r>
              <a:rPr lang="en-US" sz="1200" dirty="0"/>
              <a:t>Cloud Monitoring metrics</a:t>
            </a:r>
          </a:p>
          <a:p>
            <a:pPr marL="171450" indent="-171450" algn="just">
              <a:buFont typeface="Arial" panose="020B0604020202020204" pitchFamily="34" charset="0"/>
              <a:buChar char="•"/>
            </a:pPr>
            <a:r>
              <a:rPr lang="en-US" sz="1200" b="1" dirty="0"/>
              <a:t>Schedules - </a:t>
            </a:r>
            <a:r>
              <a:rPr lang="en-US" sz="1200" dirty="0"/>
              <a:t>You can use schedule-based autoscaling to allocate capacity for anticipated loads. You can have up to 128 scaling schedules per instance group. For each scaling schedule, specify the following:</a:t>
            </a:r>
          </a:p>
          <a:p>
            <a:pPr marL="628650" lvl="1" indent="-171450" algn="just">
              <a:buFont typeface="Arial" panose="020B0604020202020204" pitchFamily="34" charset="0"/>
              <a:buChar char="•"/>
            </a:pPr>
            <a:r>
              <a:rPr lang="en-US" sz="1200" dirty="0"/>
              <a:t>Capacity: minimum required VM instances</a:t>
            </a:r>
          </a:p>
          <a:p>
            <a:pPr marL="628650" lvl="1" indent="-171450" algn="just">
              <a:buFont typeface="Arial" panose="020B0604020202020204" pitchFamily="34" charset="0"/>
              <a:buChar char="•"/>
            </a:pPr>
            <a:r>
              <a:rPr lang="en-US" sz="1200" dirty="0"/>
              <a:t>Schedule: start time, duration, and recurrence (for example, once, daily, weekly, or monthly)</a:t>
            </a:r>
          </a:p>
          <a:p>
            <a:pPr marL="171450" indent="-171450" algn="just">
              <a:buFont typeface="Arial" panose="020B0604020202020204" pitchFamily="34" charset="0"/>
              <a:buChar char="•"/>
            </a:pPr>
            <a:r>
              <a:rPr lang="en-US" sz="1200" b="1" dirty="0"/>
              <a:t>Initialization period</a:t>
            </a:r>
          </a:p>
          <a:p>
            <a:pPr marL="628650" lvl="1" indent="-171450" algn="just">
              <a:buFont typeface="Arial" panose="020B0604020202020204" pitchFamily="34" charset="0"/>
              <a:buChar char="•"/>
            </a:pPr>
            <a:r>
              <a:rPr lang="en-US" sz="1200" dirty="0"/>
              <a:t>The initialization period, formerly known as cool down period, is the duration it takes for applications to initialize on your VM instances.</a:t>
            </a:r>
          </a:p>
          <a:p>
            <a:pPr marL="171450" indent="-171450" algn="just">
              <a:buFont typeface="Arial" panose="020B0604020202020204" pitchFamily="34" charset="0"/>
              <a:buChar char="•"/>
            </a:pPr>
            <a:r>
              <a:rPr lang="en-US" sz="1200" b="1" dirty="0"/>
              <a:t>Stabilization period</a:t>
            </a:r>
          </a:p>
          <a:p>
            <a:pPr marL="628650" lvl="1" indent="-171450" algn="just">
              <a:buFont typeface="Arial" panose="020B0604020202020204" pitchFamily="34" charset="0"/>
              <a:buChar char="•"/>
            </a:pPr>
            <a:r>
              <a:rPr lang="en-US" sz="1200" dirty="0"/>
              <a:t>Autoscaling signals like CPU utilization are not very stable and can change rapidly. As the load goes up and down, the </a:t>
            </a:r>
            <a:r>
              <a:rPr lang="en-US" sz="1200" dirty="0" err="1"/>
              <a:t>autoscaler</a:t>
            </a:r>
            <a:r>
              <a:rPr lang="en-US" sz="1200" dirty="0"/>
              <a:t> needs to stabilize the signal to avoid continuous VM deletion and creation. The </a:t>
            </a:r>
            <a:r>
              <a:rPr lang="en-US" sz="1200" dirty="0" err="1"/>
              <a:t>autoscaler</a:t>
            </a:r>
            <a:r>
              <a:rPr lang="en-US" sz="1200" dirty="0"/>
              <a:t> stabilizes a signal by keeping sufficient VM capacity in order to serve the peak load that is observed during the stabilization period.</a:t>
            </a:r>
          </a:p>
          <a:p>
            <a:pPr marL="171450" indent="-171450" algn="just">
              <a:buFont typeface="Arial" panose="020B0604020202020204" pitchFamily="34" charset="0"/>
              <a:buChar char="•"/>
            </a:pPr>
            <a:r>
              <a:rPr lang="en-US" sz="1200" b="1" dirty="0"/>
              <a:t>Predictive autoscaling</a:t>
            </a:r>
          </a:p>
          <a:p>
            <a:pPr marL="628650" lvl="1" indent="-171450" algn="just">
              <a:buFont typeface="Arial" panose="020B0604020202020204" pitchFamily="34" charset="0"/>
              <a:buChar char="•"/>
            </a:pPr>
            <a:r>
              <a:rPr lang="en-US" sz="1200" dirty="0"/>
              <a:t>If you enable predictive autoscaling to optimize your MIG for availability, the </a:t>
            </a:r>
            <a:r>
              <a:rPr lang="en-US" sz="1200" dirty="0" err="1"/>
              <a:t>autoscaler</a:t>
            </a:r>
            <a:r>
              <a:rPr lang="en-US" sz="1200" dirty="0"/>
              <a:t> forecasts future load based on historical data and scales out a MIG in advance of predicted load, so that new instances are ready to serve when the load arrives.</a:t>
            </a:r>
          </a:p>
          <a:p>
            <a:pPr marL="171450" indent="-171450" algn="just">
              <a:buFont typeface="Arial" panose="020B0604020202020204" pitchFamily="34" charset="0"/>
              <a:buChar char="•"/>
            </a:pPr>
            <a:r>
              <a:rPr lang="en-US" sz="1200" b="1" dirty="0"/>
              <a:t>Scale-in controls</a:t>
            </a:r>
          </a:p>
          <a:p>
            <a:pPr marL="628650" lvl="1" indent="-171450" algn="just">
              <a:buFont typeface="Arial" panose="020B0604020202020204" pitchFamily="34" charset="0"/>
              <a:buChar char="•"/>
            </a:pPr>
            <a:r>
              <a:rPr lang="en-US" sz="1200" dirty="0"/>
              <a:t>If your workloads take many minutes to initialize (for example, due to lengthy installation tasks), you can reduce the risk of response latency caused by abrupt scale-in events by configuring scale-in controls. </a:t>
            </a:r>
          </a:p>
        </p:txBody>
      </p:sp>
    </p:spTree>
    <p:extLst>
      <p:ext uri="{BB962C8B-B14F-4D97-AF65-F5344CB8AC3E}">
        <p14:creationId xmlns:p14="http://schemas.microsoft.com/office/powerpoint/2010/main" val="132853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Autoscaling and MIGs</a:t>
            </a:r>
          </a:p>
        </p:txBody>
      </p:sp>
      <p:sp>
        <p:nvSpPr>
          <p:cNvPr id="9" name="TextBox 8">
            <a:extLst>
              <a:ext uri="{FF2B5EF4-FFF2-40B4-BE49-F238E27FC236}">
                <a16:creationId xmlns:a16="http://schemas.microsoft.com/office/drawing/2014/main" id="{D315C32E-052A-F11A-AC1E-DF08FB9E649F}"/>
              </a:ext>
            </a:extLst>
          </p:cNvPr>
          <p:cNvSpPr txBox="1"/>
          <p:nvPr/>
        </p:nvSpPr>
        <p:spPr>
          <a:xfrm>
            <a:off x="244012" y="653014"/>
            <a:ext cx="11372255" cy="276999"/>
          </a:xfrm>
          <a:prstGeom prst="rect">
            <a:avLst/>
          </a:prstGeom>
          <a:noFill/>
        </p:spPr>
        <p:txBody>
          <a:bodyPr wrap="square">
            <a:spAutoFit/>
          </a:bodyPr>
          <a:lstStyle/>
          <a:p>
            <a:pPr algn="just"/>
            <a:r>
              <a:rPr lang="en-US" sz="1200" b="1" dirty="0"/>
              <a:t>Create a MIG with VMs in multiple zones in a region </a:t>
            </a:r>
            <a:r>
              <a:rPr lang="en-US" sz="1200" dirty="0"/>
              <a:t>- Use the Google Cloud console</a:t>
            </a:r>
          </a:p>
        </p:txBody>
      </p:sp>
      <p:pic>
        <p:nvPicPr>
          <p:cNvPr id="3" name="Picture 2">
            <a:extLst>
              <a:ext uri="{FF2B5EF4-FFF2-40B4-BE49-F238E27FC236}">
                <a16:creationId xmlns:a16="http://schemas.microsoft.com/office/drawing/2014/main" id="{A6DAD8C7-11D4-CD3F-563D-8C4B36A53EA3}"/>
              </a:ext>
            </a:extLst>
          </p:cNvPr>
          <p:cNvPicPr>
            <a:picLocks noChangeAspect="1"/>
          </p:cNvPicPr>
          <p:nvPr/>
        </p:nvPicPr>
        <p:blipFill>
          <a:blip r:embed="rId2"/>
          <a:stretch>
            <a:fillRect/>
          </a:stretch>
        </p:blipFill>
        <p:spPr>
          <a:xfrm>
            <a:off x="244011" y="1053124"/>
            <a:ext cx="3657600" cy="1977081"/>
          </a:xfrm>
          <a:prstGeom prst="rect">
            <a:avLst/>
          </a:prstGeom>
        </p:spPr>
      </p:pic>
      <p:pic>
        <p:nvPicPr>
          <p:cNvPr id="6" name="Picture 5">
            <a:extLst>
              <a:ext uri="{FF2B5EF4-FFF2-40B4-BE49-F238E27FC236}">
                <a16:creationId xmlns:a16="http://schemas.microsoft.com/office/drawing/2014/main" id="{6A12E53B-8F91-1E44-5FEF-348228D115D1}"/>
              </a:ext>
            </a:extLst>
          </p:cNvPr>
          <p:cNvPicPr>
            <a:picLocks noChangeAspect="1"/>
          </p:cNvPicPr>
          <p:nvPr/>
        </p:nvPicPr>
        <p:blipFill>
          <a:blip r:embed="rId3"/>
          <a:stretch>
            <a:fillRect/>
          </a:stretch>
        </p:blipFill>
        <p:spPr>
          <a:xfrm>
            <a:off x="4411787" y="1053124"/>
            <a:ext cx="2743200" cy="3112750"/>
          </a:xfrm>
          <a:prstGeom prst="rect">
            <a:avLst/>
          </a:prstGeom>
        </p:spPr>
      </p:pic>
      <p:pic>
        <p:nvPicPr>
          <p:cNvPr id="8" name="Picture 7">
            <a:extLst>
              <a:ext uri="{FF2B5EF4-FFF2-40B4-BE49-F238E27FC236}">
                <a16:creationId xmlns:a16="http://schemas.microsoft.com/office/drawing/2014/main" id="{FDAF186D-F29C-13AE-B0CA-4DB88CD4C428}"/>
              </a:ext>
            </a:extLst>
          </p:cNvPr>
          <p:cNvPicPr>
            <a:picLocks noChangeAspect="1"/>
          </p:cNvPicPr>
          <p:nvPr/>
        </p:nvPicPr>
        <p:blipFill>
          <a:blip r:embed="rId4"/>
          <a:stretch>
            <a:fillRect/>
          </a:stretch>
        </p:blipFill>
        <p:spPr>
          <a:xfrm>
            <a:off x="10022357" y="791513"/>
            <a:ext cx="1828800" cy="4511771"/>
          </a:xfrm>
          <a:prstGeom prst="rect">
            <a:avLst/>
          </a:prstGeom>
        </p:spPr>
      </p:pic>
      <p:pic>
        <p:nvPicPr>
          <p:cNvPr id="11" name="Picture 10">
            <a:extLst>
              <a:ext uri="{FF2B5EF4-FFF2-40B4-BE49-F238E27FC236}">
                <a16:creationId xmlns:a16="http://schemas.microsoft.com/office/drawing/2014/main" id="{C406F465-7E21-1699-2B28-0FE22D2CDA7A}"/>
              </a:ext>
            </a:extLst>
          </p:cNvPr>
          <p:cNvPicPr>
            <a:picLocks noChangeAspect="1"/>
          </p:cNvPicPr>
          <p:nvPr/>
        </p:nvPicPr>
        <p:blipFill>
          <a:blip r:embed="rId5"/>
          <a:stretch>
            <a:fillRect/>
          </a:stretch>
        </p:blipFill>
        <p:spPr>
          <a:xfrm>
            <a:off x="6873687" y="4779701"/>
            <a:ext cx="2743200" cy="1816526"/>
          </a:xfrm>
          <a:prstGeom prst="rect">
            <a:avLst/>
          </a:prstGeom>
        </p:spPr>
      </p:pic>
      <p:pic>
        <p:nvPicPr>
          <p:cNvPr id="13" name="Picture 12">
            <a:extLst>
              <a:ext uri="{FF2B5EF4-FFF2-40B4-BE49-F238E27FC236}">
                <a16:creationId xmlns:a16="http://schemas.microsoft.com/office/drawing/2014/main" id="{94E84099-880F-E333-BF3E-93D71D6F72F3}"/>
              </a:ext>
            </a:extLst>
          </p:cNvPr>
          <p:cNvPicPr>
            <a:picLocks noChangeAspect="1"/>
          </p:cNvPicPr>
          <p:nvPr/>
        </p:nvPicPr>
        <p:blipFill>
          <a:blip r:embed="rId6"/>
          <a:stretch>
            <a:fillRect/>
          </a:stretch>
        </p:blipFill>
        <p:spPr>
          <a:xfrm>
            <a:off x="3557593" y="4165874"/>
            <a:ext cx="2743200" cy="2633764"/>
          </a:xfrm>
          <a:prstGeom prst="rect">
            <a:avLst/>
          </a:prstGeom>
        </p:spPr>
      </p:pic>
      <p:sp>
        <p:nvSpPr>
          <p:cNvPr id="14" name="Arrow: Down 13">
            <a:extLst>
              <a:ext uri="{FF2B5EF4-FFF2-40B4-BE49-F238E27FC236}">
                <a16:creationId xmlns:a16="http://schemas.microsoft.com/office/drawing/2014/main" id="{B5FB60F5-C3D6-1EDD-F90C-218F2A9BA79B}"/>
              </a:ext>
            </a:extLst>
          </p:cNvPr>
          <p:cNvSpPr/>
          <p:nvPr/>
        </p:nvSpPr>
        <p:spPr>
          <a:xfrm rot="16200000">
            <a:off x="4019539" y="2069593"/>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074D8066-D033-7FE7-00CC-603F8CBCABAC}"/>
              </a:ext>
            </a:extLst>
          </p:cNvPr>
          <p:cNvSpPr/>
          <p:nvPr/>
        </p:nvSpPr>
        <p:spPr>
          <a:xfrm rot="16200000">
            <a:off x="7355050" y="2041664"/>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9C8EC458-C119-2E77-0204-D97F4BD1617E}"/>
              </a:ext>
            </a:extLst>
          </p:cNvPr>
          <p:cNvSpPr/>
          <p:nvPr/>
        </p:nvSpPr>
        <p:spPr>
          <a:xfrm rot="5400000" flipH="1">
            <a:off x="6424963" y="5488109"/>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7E72B2E0-0535-CB1A-DC71-F9F22C83C240}"/>
              </a:ext>
            </a:extLst>
          </p:cNvPr>
          <p:cNvCxnSpPr>
            <a:stCxn id="8" idx="2"/>
            <a:endCxn id="11" idx="3"/>
          </p:cNvCxnSpPr>
          <p:nvPr/>
        </p:nvCxnSpPr>
        <p:spPr>
          <a:xfrm rot="5400000">
            <a:off x="10084482" y="4835689"/>
            <a:ext cx="384680" cy="1319870"/>
          </a:xfrm>
          <a:prstGeom prst="bentConnector2">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0AC428C3-5336-8893-C0F1-30405BE7767E}"/>
              </a:ext>
            </a:extLst>
          </p:cNvPr>
          <p:cNvPicPr>
            <a:picLocks noChangeAspect="1"/>
          </p:cNvPicPr>
          <p:nvPr/>
        </p:nvPicPr>
        <p:blipFill>
          <a:blip r:embed="rId7"/>
          <a:stretch>
            <a:fillRect/>
          </a:stretch>
        </p:blipFill>
        <p:spPr>
          <a:xfrm>
            <a:off x="244011" y="5239156"/>
            <a:ext cx="2743200" cy="772226"/>
          </a:xfrm>
          <a:prstGeom prst="rect">
            <a:avLst/>
          </a:prstGeom>
        </p:spPr>
      </p:pic>
      <p:sp>
        <p:nvSpPr>
          <p:cNvPr id="23" name="Arrow: Down 22">
            <a:extLst>
              <a:ext uri="{FF2B5EF4-FFF2-40B4-BE49-F238E27FC236}">
                <a16:creationId xmlns:a16="http://schemas.microsoft.com/office/drawing/2014/main" id="{B8E587D9-C6BA-964B-B879-3E7B44AA065B}"/>
              </a:ext>
            </a:extLst>
          </p:cNvPr>
          <p:cNvSpPr/>
          <p:nvPr/>
        </p:nvSpPr>
        <p:spPr>
          <a:xfrm rot="5400000" flipH="1">
            <a:off x="3155803" y="5518909"/>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038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5">
              <a:lumMod val="60000"/>
              <a:lumOff val="40000"/>
            </a:schemeClr>
          </a:solidFill>
        </p:spPr>
        <p:txBody>
          <a:bodyPr wrap="square" rtlCol="0">
            <a:spAutoFit/>
          </a:bodyPr>
          <a:lstStyle/>
          <a:p>
            <a:pPr algn="ctr"/>
            <a:r>
              <a:rPr lang="en-US" sz="2000" dirty="0"/>
              <a:t>GCP - Google Cloud Storage (GCS)</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Tree>
    <p:extLst>
      <p:ext uri="{BB962C8B-B14F-4D97-AF65-F5344CB8AC3E}">
        <p14:creationId xmlns:p14="http://schemas.microsoft.com/office/powerpoint/2010/main" val="3386772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GCP GCS Introduction</a:t>
            </a:r>
          </a:p>
        </p:txBody>
      </p:sp>
      <p:sp>
        <p:nvSpPr>
          <p:cNvPr id="5" name="TextBox 4">
            <a:extLst>
              <a:ext uri="{FF2B5EF4-FFF2-40B4-BE49-F238E27FC236}">
                <a16:creationId xmlns:a16="http://schemas.microsoft.com/office/drawing/2014/main" id="{7AB1D84E-EA94-16AE-E8B4-B5C1186F6428}"/>
              </a:ext>
            </a:extLst>
          </p:cNvPr>
          <p:cNvSpPr txBox="1"/>
          <p:nvPr/>
        </p:nvSpPr>
        <p:spPr>
          <a:xfrm>
            <a:off x="167577" y="653014"/>
            <a:ext cx="2864381" cy="5816977"/>
          </a:xfrm>
          <a:prstGeom prst="rect">
            <a:avLst/>
          </a:prstGeom>
          <a:noFill/>
        </p:spPr>
        <p:txBody>
          <a:bodyPr wrap="square">
            <a:spAutoFit/>
          </a:bodyPr>
          <a:lstStyle/>
          <a:p>
            <a:pPr algn="just"/>
            <a:r>
              <a:rPr lang="en-US" sz="1200" b="1" dirty="0"/>
              <a:t>Cloud Storage</a:t>
            </a:r>
          </a:p>
          <a:p>
            <a:pPr marL="171450" indent="-171450" algn="just">
              <a:buFont typeface="Arial" panose="020B0604020202020204" pitchFamily="34" charset="0"/>
              <a:buChar char="•"/>
            </a:pPr>
            <a:r>
              <a:rPr lang="en-US" sz="1200" dirty="0"/>
              <a:t>Is a service for storing your </a:t>
            </a:r>
            <a:r>
              <a:rPr lang="en-US" sz="1200" b="1" dirty="0"/>
              <a:t>objects</a:t>
            </a:r>
            <a:r>
              <a:rPr lang="en-US" sz="1200" dirty="0"/>
              <a:t> in Google Cloud</a:t>
            </a:r>
          </a:p>
          <a:p>
            <a:pPr marL="628650" lvl="1" indent="-171450" algn="just">
              <a:buFont typeface="Arial" panose="020B0604020202020204" pitchFamily="34" charset="0"/>
              <a:buChar char="•"/>
            </a:pPr>
            <a:r>
              <a:rPr lang="en-US" sz="1200" dirty="0"/>
              <a:t>An object is an immutable piece of data consisting of a file of any format</a:t>
            </a:r>
          </a:p>
          <a:p>
            <a:pPr marL="171450" indent="-171450" algn="just">
              <a:buFont typeface="Arial" panose="020B0604020202020204" pitchFamily="34" charset="0"/>
              <a:buChar char="•"/>
            </a:pPr>
            <a:r>
              <a:rPr lang="en-US" sz="1200" dirty="0"/>
              <a:t>You store objects in containers called </a:t>
            </a:r>
            <a:r>
              <a:rPr lang="en-US" sz="1200" b="1" dirty="0"/>
              <a:t>buckets</a:t>
            </a:r>
          </a:p>
          <a:p>
            <a:pPr marL="628650" lvl="1" indent="-171450" algn="just">
              <a:buFont typeface="Arial" panose="020B0604020202020204" pitchFamily="34" charset="0"/>
              <a:buChar char="•"/>
            </a:pPr>
            <a:r>
              <a:rPr lang="en-US" sz="1200" dirty="0"/>
              <a:t>Buckets can also contain managed folders, which you use to provide expanded access to groups of objects with a shared name prefix</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All buckets are associated with a </a:t>
            </a:r>
            <a:r>
              <a:rPr lang="en-US" sz="1200" b="1" dirty="0"/>
              <a:t>project</a:t>
            </a:r>
            <a:r>
              <a:rPr lang="en-US" sz="1200" dirty="0"/>
              <a:t>, and you can group your projects under an organization</a:t>
            </a:r>
          </a:p>
          <a:p>
            <a:pPr marL="171450" indent="-171450" algn="just">
              <a:buFont typeface="Arial" panose="020B0604020202020204" pitchFamily="34" charset="0"/>
              <a:buChar char="•"/>
            </a:pPr>
            <a:r>
              <a:rPr lang="en-US" sz="1200" dirty="0"/>
              <a:t>Each project, bucket, managed folder, and object in Google Cloud is a resource in Google Cloud, as are things such as Compute Engine instances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After you create a project, you can create Cloud Storage buckets, upload objects to your buckets, and download objects from your buckets</a:t>
            </a:r>
          </a:p>
          <a:p>
            <a:pPr marL="171450" indent="-171450" algn="just">
              <a:buFont typeface="Arial" panose="020B0604020202020204" pitchFamily="34" charset="0"/>
              <a:buChar char="•"/>
            </a:pPr>
            <a:r>
              <a:rPr lang="en-US" sz="1200" dirty="0"/>
              <a:t>You can also grant permissions to make your data accessible to principals you specify, or - for certain use cases such as hosting a website - accessible to everyone on the public internet</a:t>
            </a:r>
          </a:p>
        </p:txBody>
      </p:sp>
      <p:sp>
        <p:nvSpPr>
          <p:cNvPr id="7" name="TextBox 6">
            <a:extLst>
              <a:ext uri="{FF2B5EF4-FFF2-40B4-BE49-F238E27FC236}">
                <a16:creationId xmlns:a16="http://schemas.microsoft.com/office/drawing/2014/main" id="{8A69E866-F3D5-E4E9-215C-EA9A006750D9}"/>
              </a:ext>
            </a:extLst>
          </p:cNvPr>
          <p:cNvSpPr txBox="1"/>
          <p:nvPr/>
        </p:nvSpPr>
        <p:spPr>
          <a:xfrm>
            <a:off x="3445843" y="653014"/>
            <a:ext cx="8502145" cy="6186309"/>
          </a:xfrm>
          <a:prstGeom prst="rect">
            <a:avLst/>
          </a:prstGeom>
          <a:noFill/>
        </p:spPr>
        <p:txBody>
          <a:bodyPr wrap="square">
            <a:spAutoFit/>
          </a:bodyPr>
          <a:lstStyle/>
          <a:p>
            <a:pPr algn="just"/>
            <a:r>
              <a:rPr lang="en-US" sz="1200" b="1" dirty="0"/>
              <a:t>The Google Cloud hierarchy - </a:t>
            </a:r>
            <a:r>
              <a:rPr lang="en-US" sz="1200" dirty="0"/>
              <a:t>Here's how the Cloud Storage structure can apply to a real-world case:</a:t>
            </a:r>
          </a:p>
          <a:p>
            <a:pPr marL="171450" indent="-171450" algn="just">
              <a:buFont typeface="Arial" panose="020B0604020202020204" pitchFamily="34" charset="0"/>
              <a:buChar char="•"/>
            </a:pPr>
            <a:r>
              <a:rPr lang="en-US" sz="1200" b="1" dirty="0"/>
              <a:t>Organization</a:t>
            </a:r>
            <a:r>
              <a:rPr lang="en-US" sz="1200" dirty="0"/>
              <a:t>: Your company, called Example Inc., creates a Google Cloud organization called exampleinc.org.</a:t>
            </a:r>
          </a:p>
          <a:p>
            <a:pPr marL="171450" indent="-171450" algn="just">
              <a:buFont typeface="Arial" panose="020B0604020202020204" pitchFamily="34" charset="0"/>
              <a:buChar char="•"/>
            </a:pPr>
            <a:r>
              <a:rPr lang="en-US" sz="1200" b="1" dirty="0"/>
              <a:t>Project</a:t>
            </a:r>
            <a:r>
              <a:rPr lang="en-US" sz="1200" dirty="0"/>
              <a:t>: Example Inc. is building several applications, and each one is associated with a project. Each project has its own set of Cloud Storage APIs, as well as other resources.</a:t>
            </a:r>
          </a:p>
          <a:p>
            <a:pPr marL="171450" indent="-171450" algn="just">
              <a:buFont typeface="Arial" panose="020B0604020202020204" pitchFamily="34" charset="0"/>
              <a:buChar char="•"/>
            </a:pPr>
            <a:r>
              <a:rPr lang="en-US" sz="1200" b="1" dirty="0"/>
              <a:t>Bucket</a:t>
            </a:r>
            <a:r>
              <a:rPr lang="en-US" sz="1200" dirty="0"/>
              <a:t>: Each project can contain multiple buckets, which are containers to store your objects. For example, you might create a photos bucket for all the image files your app generates and a separate videos bucket.</a:t>
            </a:r>
          </a:p>
          <a:p>
            <a:pPr marL="171450" indent="-171450" algn="just">
              <a:buFont typeface="Arial" panose="020B0604020202020204" pitchFamily="34" charset="0"/>
              <a:buChar char="•"/>
            </a:pPr>
            <a:r>
              <a:rPr lang="en-US" sz="1200" b="1" dirty="0"/>
              <a:t>Object</a:t>
            </a:r>
            <a:r>
              <a:rPr lang="en-US" sz="1200" dirty="0"/>
              <a:t>: Each bucket can contain essentially unlimited individual objects, such as an image called puppy.png.</a:t>
            </a:r>
          </a:p>
          <a:p>
            <a:pPr marL="171450" indent="-171450" algn="just">
              <a:buFont typeface="Arial" panose="020B0604020202020204" pitchFamily="34" charset="0"/>
              <a:buChar char="•"/>
            </a:pPr>
            <a:r>
              <a:rPr lang="en-US" sz="1200" b="1" dirty="0"/>
              <a:t>Managed folder:</a:t>
            </a:r>
            <a:r>
              <a:rPr lang="en-US" sz="1200" dirty="0"/>
              <a:t> Each bucket can also contain multiple managed folders, which grant additional access beyond the access granted to the overall bucket. This additional access applies to objects that have a prefix matching the managed folder name. For example, you might create an animals/ managed folder, which gives designated users additional access to objects such as animals/puppy.png and animals/kitten.png.</a:t>
            </a:r>
          </a:p>
          <a:p>
            <a:pPr marL="171450" indent="-171450" algn="just">
              <a:buFont typeface="Arial" panose="020B0604020202020204" pitchFamily="34" charset="0"/>
              <a:buChar char="•"/>
            </a:pPr>
            <a:endParaRPr lang="en-US" sz="1200" dirty="0"/>
          </a:p>
          <a:p>
            <a:pPr algn="just"/>
            <a:r>
              <a:rPr lang="en-US" sz="1200" b="1" dirty="0"/>
              <a:t>Basic tools for Cloud Storage - </a:t>
            </a:r>
            <a:r>
              <a:rPr lang="en-US" sz="1200" dirty="0"/>
              <a:t>Here are some basic ways you can interact with Cloud Storage:</a:t>
            </a:r>
          </a:p>
          <a:p>
            <a:pPr marL="171450" indent="-171450" algn="just">
              <a:buFont typeface="Arial" panose="020B0604020202020204" pitchFamily="34" charset="0"/>
              <a:buChar char="•"/>
            </a:pPr>
            <a:r>
              <a:rPr lang="en-US" sz="1200" b="1" dirty="0"/>
              <a:t>Console</a:t>
            </a:r>
            <a:r>
              <a:rPr lang="en-US" sz="1200" dirty="0"/>
              <a:t>: The Google Cloud console provides a visual interface for you to manage your data in a browser.</a:t>
            </a:r>
          </a:p>
          <a:p>
            <a:pPr marL="171450" indent="-171450" algn="just">
              <a:buFont typeface="Arial" panose="020B0604020202020204" pitchFamily="34" charset="0"/>
              <a:buChar char="•"/>
            </a:pPr>
            <a:r>
              <a:rPr lang="en-US" sz="1200" b="1" dirty="0"/>
              <a:t>Google Cloud CLI</a:t>
            </a:r>
            <a:r>
              <a:rPr lang="en-US" sz="1200" dirty="0"/>
              <a:t>: The </a:t>
            </a:r>
            <a:r>
              <a:rPr lang="en-US" sz="1200" dirty="0" err="1"/>
              <a:t>gcloud</a:t>
            </a:r>
            <a:r>
              <a:rPr lang="en-US" sz="1200" dirty="0"/>
              <a:t> CLI allows you to interact with Cloud Storage through a terminal using </a:t>
            </a:r>
            <a:r>
              <a:rPr lang="en-US" sz="1200" dirty="0" err="1"/>
              <a:t>gcloud</a:t>
            </a:r>
            <a:r>
              <a:rPr lang="en-US" sz="1200" dirty="0"/>
              <a:t> storage commands.</a:t>
            </a:r>
          </a:p>
          <a:p>
            <a:pPr marL="171450" indent="-171450" algn="just">
              <a:buFont typeface="Arial" panose="020B0604020202020204" pitchFamily="34" charset="0"/>
              <a:buChar char="•"/>
            </a:pPr>
            <a:r>
              <a:rPr lang="en-US" sz="1200" b="1" dirty="0"/>
              <a:t>Client libraries</a:t>
            </a:r>
            <a:r>
              <a:rPr lang="en-US" sz="1200" dirty="0"/>
              <a:t>: The Cloud Storage client libraries allow you to manage your data using one of your preferred languages, including C++, C#, Go, Java, Node.js, PHP, Python, and Ruby.</a:t>
            </a:r>
          </a:p>
          <a:p>
            <a:pPr marL="171450" indent="-171450" algn="just">
              <a:buFont typeface="Arial" panose="020B0604020202020204" pitchFamily="34" charset="0"/>
              <a:buChar char="•"/>
            </a:pPr>
            <a:r>
              <a:rPr lang="en-US" sz="1200" b="1" dirty="0"/>
              <a:t>REST APIs</a:t>
            </a:r>
            <a:r>
              <a:rPr lang="en-US" sz="1200" dirty="0"/>
              <a:t>: Manage your data using the JSON or XML API.</a:t>
            </a:r>
          </a:p>
          <a:p>
            <a:pPr marL="171450" indent="-171450" algn="just">
              <a:buFont typeface="Arial" panose="020B0604020202020204" pitchFamily="34" charset="0"/>
              <a:buChar char="•"/>
            </a:pPr>
            <a:r>
              <a:rPr lang="en-US" sz="1200" b="1" dirty="0"/>
              <a:t>Terraform</a:t>
            </a:r>
            <a:r>
              <a:rPr lang="en-US" sz="1200" dirty="0"/>
              <a:t>: Terraform is an infrastructure-as-code (</a:t>
            </a:r>
            <a:r>
              <a:rPr lang="en-US" sz="1200" dirty="0" err="1"/>
              <a:t>IaC</a:t>
            </a:r>
            <a:r>
              <a:rPr lang="en-US" sz="1200" dirty="0"/>
              <a:t>) tool that you can use to provision the infrastructure for Cloud Storage.</a:t>
            </a:r>
          </a:p>
          <a:p>
            <a:pPr marL="171450" indent="-171450" algn="just">
              <a:buFont typeface="Arial" panose="020B0604020202020204" pitchFamily="34" charset="0"/>
              <a:buChar char="•"/>
            </a:pPr>
            <a:r>
              <a:rPr lang="en-US" sz="1200" b="1" dirty="0"/>
              <a:t>Cloud Storage FUSE</a:t>
            </a:r>
            <a:r>
              <a:rPr lang="en-US" sz="1200" dirty="0"/>
              <a:t>: Cloud Storage FUSE lets you mount Cloud Storage buckets to your local file system. This enables your applications to read from a bucket or write to a bucket by using standard file system semantics.</a:t>
            </a:r>
          </a:p>
          <a:p>
            <a:pPr marL="171450" indent="-171450" algn="just">
              <a:buFont typeface="Arial" panose="020B0604020202020204" pitchFamily="34" charset="0"/>
              <a:buChar char="•"/>
            </a:pPr>
            <a:endParaRPr lang="en-US" sz="1200" dirty="0"/>
          </a:p>
          <a:p>
            <a:pPr algn="just"/>
            <a:r>
              <a:rPr lang="en-US" sz="1200" b="1" dirty="0"/>
              <a:t>Securing your data - </a:t>
            </a:r>
            <a:r>
              <a:rPr lang="en-US" sz="1200" dirty="0"/>
              <a:t>Once you upload your objects to Cloud Storage, you have fine-grained control over how you secure and share your data. Here are some ways to secure the data you upload to Cloud Storage:</a:t>
            </a:r>
          </a:p>
          <a:p>
            <a:pPr marL="171450" indent="-171450" algn="just">
              <a:buFont typeface="Arial" panose="020B0604020202020204" pitchFamily="34" charset="0"/>
              <a:buChar char="•"/>
            </a:pPr>
            <a:r>
              <a:rPr lang="en-US" sz="1200" b="1" dirty="0"/>
              <a:t>Identity and Access Management: </a:t>
            </a:r>
            <a:r>
              <a:rPr lang="en-US" sz="1200" dirty="0"/>
              <a:t>Use IAM to control who has access to the resources in your Google Cloud project. Resources include Cloud Storage buckets and objects, as well as other Google Cloud entities such as Compute Engine instances. You can grant principals certain types of access to buckets and objects, such as update, create, or delete.</a:t>
            </a:r>
          </a:p>
          <a:p>
            <a:pPr marL="171450" indent="-171450" algn="just">
              <a:buFont typeface="Arial" panose="020B0604020202020204" pitchFamily="34" charset="0"/>
              <a:buChar char="•"/>
            </a:pPr>
            <a:r>
              <a:rPr lang="en-US" sz="1200" b="1" dirty="0"/>
              <a:t>Data encryption: </a:t>
            </a:r>
            <a:r>
              <a:rPr lang="en-US" sz="1200" dirty="0"/>
              <a:t>Cloud Storage uses server-side encryption to encrypt your data by default. You can also use supplemental data encryption options such as customer-managed encryption keys and customer-supplied encryption keys.</a:t>
            </a:r>
          </a:p>
          <a:p>
            <a:pPr marL="171450" indent="-171450" algn="just">
              <a:buFont typeface="Arial" panose="020B0604020202020204" pitchFamily="34" charset="0"/>
              <a:buChar char="•"/>
            </a:pPr>
            <a:r>
              <a:rPr lang="en-US" sz="1200" b="1" dirty="0"/>
              <a:t>Authentication</a:t>
            </a:r>
            <a:r>
              <a:rPr lang="en-US" sz="1200" dirty="0"/>
              <a:t>: Ensure that anyone who accesses your data has proper credentials.</a:t>
            </a:r>
          </a:p>
          <a:p>
            <a:pPr marL="171450" indent="-171450" algn="just">
              <a:buFont typeface="Arial" panose="020B0604020202020204" pitchFamily="34" charset="0"/>
              <a:buChar char="•"/>
            </a:pPr>
            <a:r>
              <a:rPr lang="en-US" sz="1200" b="1" dirty="0"/>
              <a:t>Bucket Lock: </a:t>
            </a:r>
            <a:r>
              <a:rPr lang="en-US" sz="1200" dirty="0"/>
              <a:t>Govern how long objects in buckets must be retained by specifying a retention policy.</a:t>
            </a:r>
          </a:p>
          <a:p>
            <a:pPr marL="171450" indent="-171450" algn="just">
              <a:buFont typeface="Arial" panose="020B0604020202020204" pitchFamily="34" charset="0"/>
              <a:buChar char="•"/>
            </a:pPr>
            <a:r>
              <a:rPr lang="en-US" sz="1200" b="1" dirty="0"/>
              <a:t>Object Versioning: </a:t>
            </a:r>
            <a:r>
              <a:rPr lang="en-US" sz="1200" dirty="0"/>
              <a:t>When a live version of an object is replaced or deleted, it can be retained as a noncurrent version if you enable Object Versioning.</a:t>
            </a:r>
          </a:p>
        </p:txBody>
      </p:sp>
    </p:spTree>
    <p:extLst>
      <p:ext uri="{BB962C8B-B14F-4D97-AF65-F5344CB8AC3E}">
        <p14:creationId xmlns:p14="http://schemas.microsoft.com/office/powerpoint/2010/main" val="1493136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GCS bucket Configuration</a:t>
            </a:r>
          </a:p>
        </p:txBody>
      </p:sp>
      <p:sp>
        <p:nvSpPr>
          <p:cNvPr id="9" name="TextBox 8">
            <a:extLst>
              <a:ext uri="{FF2B5EF4-FFF2-40B4-BE49-F238E27FC236}">
                <a16:creationId xmlns:a16="http://schemas.microsoft.com/office/drawing/2014/main" id="{2983A710-DC23-393D-8686-8548346EABF0}"/>
              </a:ext>
            </a:extLst>
          </p:cNvPr>
          <p:cNvSpPr txBox="1"/>
          <p:nvPr/>
        </p:nvSpPr>
        <p:spPr>
          <a:xfrm>
            <a:off x="79625" y="6632460"/>
            <a:ext cx="6097712" cy="215444"/>
          </a:xfrm>
          <a:prstGeom prst="rect">
            <a:avLst/>
          </a:prstGeom>
          <a:noFill/>
        </p:spPr>
        <p:txBody>
          <a:bodyPr wrap="square">
            <a:spAutoFit/>
          </a:bodyPr>
          <a:lstStyle/>
          <a:p>
            <a:r>
              <a:rPr lang="en-US" sz="800" dirty="0"/>
              <a:t>Ref: </a:t>
            </a:r>
            <a:r>
              <a:rPr lang="en-US" sz="800" dirty="0">
                <a:solidFill>
                  <a:srgbClr val="212529"/>
                </a:solidFill>
                <a:latin typeface="futura-pt"/>
              </a:rPr>
              <a:t>https://cloud.google.com/storage/docs/creating-buckets</a:t>
            </a:r>
            <a:endParaRPr lang="en-US" sz="800" dirty="0">
              <a:solidFill>
                <a:srgbClr val="161616"/>
              </a:solidFill>
            </a:endParaRPr>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754614"/>
            <a:ext cx="7512978" cy="1015663"/>
          </a:xfrm>
          <a:prstGeom prst="rect">
            <a:avLst/>
          </a:prstGeom>
          <a:noFill/>
        </p:spPr>
        <p:txBody>
          <a:bodyPr wrap="square" rtlCol="0">
            <a:spAutoFit/>
          </a:bodyPr>
          <a:lstStyle/>
          <a:p>
            <a:pPr algn="l"/>
            <a:r>
              <a:rPr lang="en-US" sz="1200" b="1" dirty="0">
                <a:solidFill>
                  <a:srgbClr val="212529"/>
                </a:solidFill>
                <a:latin typeface="futura-pt"/>
              </a:rPr>
              <a:t>Required roles</a:t>
            </a:r>
          </a:p>
          <a:p>
            <a:pPr marL="171450" indent="-171450" algn="l">
              <a:buFont typeface="Arial" panose="020B0604020202020204" pitchFamily="34" charset="0"/>
              <a:buChar char="•"/>
            </a:pPr>
            <a:r>
              <a:rPr lang="en-US" sz="1200" dirty="0">
                <a:solidFill>
                  <a:srgbClr val="212529"/>
                </a:solidFill>
                <a:latin typeface="futura-pt"/>
              </a:rPr>
              <a:t>To create a Cloud Storage bucket, need the Storage Admin (roles/</a:t>
            </a:r>
            <a:r>
              <a:rPr lang="en-US" sz="1200" dirty="0" err="1">
                <a:solidFill>
                  <a:srgbClr val="212529"/>
                </a:solidFill>
                <a:latin typeface="futura-pt"/>
              </a:rPr>
              <a:t>storage.admin</a:t>
            </a:r>
            <a:r>
              <a:rPr lang="en-US" sz="1200" dirty="0">
                <a:solidFill>
                  <a:srgbClr val="212529"/>
                </a:solidFill>
                <a:latin typeface="futura-pt"/>
              </a:rPr>
              <a:t>) IAM role for the project</a:t>
            </a:r>
          </a:p>
          <a:p>
            <a:pPr marL="171450" indent="-171450" algn="l">
              <a:buFont typeface="Arial" panose="020B0604020202020204" pitchFamily="34" charset="0"/>
              <a:buChar char="•"/>
            </a:pPr>
            <a:endParaRPr lang="en-US" sz="1200" dirty="0">
              <a:solidFill>
                <a:srgbClr val="161616"/>
              </a:solidFill>
            </a:endParaRPr>
          </a:p>
          <a:p>
            <a:pPr algn="l"/>
            <a:r>
              <a:rPr lang="en-US" sz="1200" b="1" dirty="0">
                <a:solidFill>
                  <a:srgbClr val="161616"/>
                </a:solidFill>
              </a:rPr>
              <a:t>Create a new bucket</a:t>
            </a:r>
          </a:p>
        </p:txBody>
      </p:sp>
      <p:pic>
        <p:nvPicPr>
          <p:cNvPr id="6" name="Picture 5">
            <a:extLst>
              <a:ext uri="{FF2B5EF4-FFF2-40B4-BE49-F238E27FC236}">
                <a16:creationId xmlns:a16="http://schemas.microsoft.com/office/drawing/2014/main" id="{728A876D-D0EF-A89B-E2AA-812B668A38CB}"/>
              </a:ext>
            </a:extLst>
          </p:cNvPr>
          <p:cNvPicPr>
            <a:picLocks noChangeAspect="1"/>
          </p:cNvPicPr>
          <p:nvPr/>
        </p:nvPicPr>
        <p:blipFill>
          <a:blip r:embed="rId2"/>
          <a:stretch>
            <a:fillRect/>
          </a:stretch>
        </p:blipFill>
        <p:spPr>
          <a:xfrm>
            <a:off x="244011" y="1871877"/>
            <a:ext cx="3657600" cy="1467082"/>
          </a:xfrm>
          <a:prstGeom prst="rect">
            <a:avLst/>
          </a:prstGeom>
        </p:spPr>
      </p:pic>
      <p:pic>
        <p:nvPicPr>
          <p:cNvPr id="8" name="Picture 7">
            <a:extLst>
              <a:ext uri="{FF2B5EF4-FFF2-40B4-BE49-F238E27FC236}">
                <a16:creationId xmlns:a16="http://schemas.microsoft.com/office/drawing/2014/main" id="{10826022-2ADE-6E4D-306E-2AEB5F6FE26E}"/>
              </a:ext>
            </a:extLst>
          </p:cNvPr>
          <p:cNvPicPr>
            <a:picLocks noChangeAspect="1"/>
          </p:cNvPicPr>
          <p:nvPr/>
        </p:nvPicPr>
        <p:blipFill>
          <a:blip r:embed="rId3"/>
          <a:stretch>
            <a:fillRect/>
          </a:stretch>
        </p:blipFill>
        <p:spPr>
          <a:xfrm>
            <a:off x="4494175" y="1770277"/>
            <a:ext cx="2743200" cy="3048492"/>
          </a:xfrm>
          <a:prstGeom prst="rect">
            <a:avLst/>
          </a:prstGeom>
        </p:spPr>
      </p:pic>
      <p:sp>
        <p:nvSpPr>
          <p:cNvPr id="10" name="Arrow: Down 9">
            <a:extLst>
              <a:ext uri="{FF2B5EF4-FFF2-40B4-BE49-F238E27FC236}">
                <a16:creationId xmlns:a16="http://schemas.microsoft.com/office/drawing/2014/main" id="{8B2615D1-746A-79FE-D767-7706EFDD31BD}"/>
              </a:ext>
            </a:extLst>
          </p:cNvPr>
          <p:cNvSpPr/>
          <p:nvPr/>
        </p:nvSpPr>
        <p:spPr>
          <a:xfrm rot="16200000">
            <a:off x="4060733" y="2040100"/>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666024E-9FBB-F251-C014-EE4704EDB506}"/>
              </a:ext>
            </a:extLst>
          </p:cNvPr>
          <p:cNvPicPr>
            <a:picLocks noChangeAspect="1"/>
          </p:cNvPicPr>
          <p:nvPr/>
        </p:nvPicPr>
        <p:blipFill>
          <a:blip r:embed="rId4"/>
          <a:stretch>
            <a:fillRect/>
          </a:stretch>
        </p:blipFill>
        <p:spPr>
          <a:xfrm>
            <a:off x="7916111" y="1457101"/>
            <a:ext cx="3657600" cy="2296633"/>
          </a:xfrm>
          <a:prstGeom prst="rect">
            <a:avLst/>
          </a:prstGeom>
        </p:spPr>
      </p:pic>
      <p:sp>
        <p:nvSpPr>
          <p:cNvPr id="13" name="Arrow: Down 12">
            <a:extLst>
              <a:ext uri="{FF2B5EF4-FFF2-40B4-BE49-F238E27FC236}">
                <a16:creationId xmlns:a16="http://schemas.microsoft.com/office/drawing/2014/main" id="{593B3D36-10F1-2DD6-1BE9-0D6F44387D81}"/>
              </a:ext>
            </a:extLst>
          </p:cNvPr>
          <p:cNvSpPr/>
          <p:nvPr/>
        </p:nvSpPr>
        <p:spPr>
          <a:xfrm rot="16200000">
            <a:off x="7562230" y="2040100"/>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926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b="0" i="0" dirty="0">
                <a:solidFill>
                  <a:srgbClr val="212529"/>
                </a:solidFill>
                <a:effectLst/>
                <a:latin typeface="futura-pt"/>
              </a:rPr>
              <a:t>Hosting Static Sites on GCS (http site)</a:t>
            </a:r>
            <a:endParaRPr lang="en-US" sz="2000" dirty="0">
              <a:solidFill>
                <a:srgbClr val="161616"/>
              </a:solidFill>
            </a:endParaRPr>
          </a:p>
        </p:txBody>
      </p:sp>
      <p:sp>
        <p:nvSpPr>
          <p:cNvPr id="9" name="TextBox 8">
            <a:extLst>
              <a:ext uri="{FF2B5EF4-FFF2-40B4-BE49-F238E27FC236}">
                <a16:creationId xmlns:a16="http://schemas.microsoft.com/office/drawing/2014/main" id="{2983A710-DC23-393D-8686-8548346EABF0}"/>
              </a:ext>
            </a:extLst>
          </p:cNvPr>
          <p:cNvSpPr txBox="1"/>
          <p:nvPr/>
        </p:nvSpPr>
        <p:spPr>
          <a:xfrm>
            <a:off x="105025" y="6400685"/>
            <a:ext cx="6097712" cy="461665"/>
          </a:xfrm>
          <a:prstGeom prst="rect">
            <a:avLst/>
          </a:prstGeom>
          <a:noFill/>
        </p:spPr>
        <p:txBody>
          <a:bodyPr wrap="square">
            <a:spAutoFit/>
          </a:bodyPr>
          <a:lstStyle/>
          <a:p>
            <a:r>
              <a:rPr lang="en-US" sz="800" dirty="0"/>
              <a:t>Ref: </a:t>
            </a:r>
          </a:p>
          <a:p>
            <a:r>
              <a:rPr lang="en-US" sz="800" dirty="0"/>
              <a:t>http site: </a:t>
            </a:r>
            <a:r>
              <a:rPr lang="en-US" sz="800" b="0" i="0" dirty="0">
                <a:solidFill>
                  <a:srgbClr val="212529"/>
                </a:solidFill>
                <a:effectLst/>
                <a:latin typeface="futura-pt"/>
                <a:hlinkClick r:id="rId2"/>
              </a:rPr>
              <a:t>https://cloud.google.com/storage/docs/hosting-static-website-http</a:t>
            </a:r>
            <a:endParaRPr lang="en-US" sz="800" b="0" i="0" dirty="0">
              <a:solidFill>
                <a:srgbClr val="212529"/>
              </a:solidFill>
              <a:effectLst/>
              <a:latin typeface="futura-pt"/>
            </a:endParaRPr>
          </a:p>
          <a:p>
            <a:r>
              <a:rPr lang="en-US" sz="800" dirty="0">
                <a:solidFill>
                  <a:srgbClr val="212529"/>
                </a:solidFill>
                <a:latin typeface="futura-pt"/>
              </a:rPr>
              <a:t>https site: https://cloud.google.com/storage/docs/hosting-static-website</a:t>
            </a:r>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754614"/>
            <a:ext cx="5581436" cy="5632311"/>
          </a:xfrm>
          <a:prstGeom prst="rect">
            <a:avLst/>
          </a:prstGeom>
          <a:noFill/>
        </p:spPr>
        <p:txBody>
          <a:bodyPr wrap="square" rtlCol="0">
            <a:spAutoFit/>
          </a:bodyPr>
          <a:lstStyle/>
          <a:p>
            <a:pPr algn="just"/>
            <a:r>
              <a:rPr lang="en-US" sz="1200" b="1" dirty="0">
                <a:solidFill>
                  <a:srgbClr val="202124"/>
                </a:solidFill>
              </a:rPr>
              <a:t>C</a:t>
            </a:r>
            <a:r>
              <a:rPr lang="en-US" sz="1200" b="1" i="0" dirty="0">
                <a:solidFill>
                  <a:srgbClr val="202124"/>
                </a:solidFill>
                <a:effectLst/>
              </a:rPr>
              <a:t>onfigure a Cloud Storage bucket to host a static website for a domain you own</a:t>
            </a:r>
          </a:p>
          <a:p>
            <a:pPr marL="171450" indent="-171450" algn="just">
              <a:buFont typeface="Arial" panose="020B0604020202020204" pitchFamily="34" charset="0"/>
              <a:buChar char="•"/>
            </a:pPr>
            <a:r>
              <a:rPr lang="en-US" sz="1200" b="0" i="0" dirty="0">
                <a:solidFill>
                  <a:srgbClr val="202124"/>
                </a:solidFill>
                <a:effectLst/>
              </a:rPr>
              <a:t>Static web pages can contain client-side technologies such as HTML, CSS, and JavaScript</a:t>
            </a:r>
          </a:p>
          <a:p>
            <a:pPr marL="171450" indent="-171450" algn="just">
              <a:buFont typeface="Arial" panose="020B0604020202020204" pitchFamily="34" charset="0"/>
              <a:buChar char="•"/>
            </a:pPr>
            <a:r>
              <a:rPr lang="en-US" sz="1200" b="0" i="0" dirty="0">
                <a:solidFill>
                  <a:srgbClr val="202124"/>
                </a:solidFill>
                <a:effectLst/>
              </a:rPr>
              <a:t>They cannot contain dynamic content such as server-side scripts like PHP.</a:t>
            </a:r>
          </a:p>
          <a:p>
            <a:pPr marL="171450" indent="-171450" algn="just">
              <a:buFont typeface="Arial" panose="020B0604020202020204" pitchFamily="34" charset="0"/>
              <a:buChar char="•"/>
            </a:pPr>
            <a:endParaRPr lang="en-US" sz="1200" dirty="0">
              <a:solidFill>
                <a:srgbClr val="202124"/>
              </a:solidFill>
            </a:endParaRPr>
          </a:p>
          <a:p>
            <a:pPr marL="171450" indent="-171450" algn="just">
              <a:buFont typeface="Arial" panose="020B0604020202020204" pitchFamily="34" charset="0"/>
              <a:buChar char="•"/>
            </a:pPr>
            <a:r>
              <a:rPr lang="en-US" sz="1200" b="1" dirty="0">
                <a:solidFill>
                  <a:srgbClr val="161616"/>
                </a:solidFill>
              </a:rPr>
              <a:t>Caution: </a:t>
            </a:r>
            <a:r>
              <a:rPr lang="en-US" sz="1200" dirty="0">
                <a:solidFill>
                  <a:srgbClr val="161616"/>
                </a:solidFill>
              </a:rPr>
              <a:t>This tutorial makes content available to the public internet. We recommend that you don't serve content that contains sensitive or private data from your Cloud Storage bucket</a:t>
            </a:r>
          </a:p>
          <a:p>
            <a:pPr marL="171450" indent="-171450" algn="just">
              <a:buFont typeface="Arial" panose="020B0604020202020204" pitchFamily="34" charset="0"/>
              <a:buChar char="•"/>
            </a:pPr>
            <a:endParaRPr lang="en-US" sz="1200" dirty="0">
              <a:solidFill>
                <a:srgbClr val="161616"/>
              </a:solidFill>
            </a:endParaRPr>
          </a:p>
          <a:p>
            <a:pPr algn="just"/>
            <a:r>
              <a:rPr lang="en-US" sz="1200" b="1" dirty="0">
                <a:solidFill>
                  <a:srgbClr val="161616"/>
                </a:solidFill>
              </a:rPr>
              <a:t>Objectives</a:t>
            </a:r>
          </a:p>
          <a:p>
            <a:pPr marL="228600" indent="-228600" algn="just">
              <a:buFont typeface="+mj-lt"/>
              <a:buAutoNum type="arabicPeriod"/>
            </a:pPr>
            <a:r>
              <a:rPr lang="en-US" sz="1200" dirty="0">
                <a:solidFill>
                  <a:srgbClr val="161616"/>
                </a:solidFill>
              </a:rPr>
              <a:t>Point your domain to Cloud Storage by using a CNAME record.</a:t>
            </a:r>
          </a:p>
          <a:p>
            <a:pPr marL="228600" indent="-228600" algn="just">
              <a:buFont typeface="+mj-lt"/>
              <a:buAutoNum type="arabicPeriod"/>
            </a:pPr>
            <a:r>
              <a:rPr lang="en-US" sz="1200" dirty="0">
                <a:solidFill>
                  <a:srgbClr val="161616"/>
                </a:solidFill>
              </a:rPr>
              <a:t>Create a bucket that is linked to your domain.</a:t>
            </a:r>
          </a:p>
          <a:p>
            <a:pPr marL="228600" indent="-228600" algn="just">
              <a:buFont typeface="+mj-lt"/>
              <a:buAutoNum type="arabicPeriod"/>
            </a:pPr>
            <a:r>
              <a:rPr lang="en-US" sz="1200" dirty="0">
                <a:solidFill>
                  <a:srgbClr val="161616"/>
                </a:solidFill>
              </a:rPr>
              <a:t>Upload and share your site's files.</a:t>
            </a:r>
          </a:p>
          <a:p>
            <a:pPr marL="228600" indent="-228600" algn="just">
              <a:buFont typeface="+mj-lt"/>
              <a:buAutoNum type="arabicPeriod"/>
            </a:pPr>
            <a:r>
              <a:rPr lang="en-US" sz="1200" dirty="0">
                <a:solidFill>
                  <a:srgbClr val="161616"/>
                </a:solidFill>
              </a:rPr>
              <a:t>Test the website.</a:t>
            </a:r>
          </a:p>
          <a:p>
            <a:pPr marL="228600" indent="-228600" algn="just">
              <a:buFont typeface="+mj-lt"/>
              <a:buAutoNum type="arabicPeriod"/>
            </a:pPr>
            <a:endParaRPr lang="en-US" sz="1200" dirty="0">
              <a:solidFill>
                <a:srgbClr val="161616"/>
              </a:solidFill>
            </a:endParaRPr>
          </a:p>
          <a:p>
            <a:pPr algn="just"/>
            <a:r>
              <a:rPr lang="en-US" sz="1200" b="1" dirty="0">
                <a:solidFill>
                  <a:srgbClr val="202124"/>
                </a:solidFill>
              </a:rPr>
              <a:t>Static website examples</a:t>
            </a:r>
          </a:p>
          <a:p>
            <a:pPr marL="171450" indent="-171450" algn="just">
              <a:buFont typeface="Arial" panose="020B0604020202020204" pitchFamily="34" charset="0"/>
              <a:buChar char="•"/>
            </a:pPr>
            <a:r>
              <a:rPr lang="en-US" sz="1200" dirty="0">
                <a:solidFill>
                  <a:srgbClr val="202124"/>
                </a:solidFill>
              </a:rPr>
              <a:t>Index pages (</a:t>
            </a:r>
            <a:r>
              <a:rPr lang="en-US" sz="1200" b="0" i="0" dirty="0">
                <a:solidFill>
                  <a:srgbClr val="202124"/>
                </a:solidFill>
                <a:effectLst/>
              </a:rPr>
              <a:t>file served to visitors when they request a URL that doesn't have an associated file)</a:t>
            </a:r>
          </a:p>
          <a:p>
            <a:pPr marL="171450" indent="-171450" algn="just">
              <a:buFont typeface="Arial" panose="020B0604020202020204" pitchFamily="34" charset="0"/>
              <a:buChar char="•"/>
            </a:pPr>
            <a:r>
              <a:rPr lang="en-US" sz="1200" dirty="0">
                <a:solidFill>
                  <a:srgbClr val="202124"/>
                </a:solidFill>
              </a:rPr>
              <a:t>Error page (</a:t>
            </a:r>
            <a:r>
              <a:rPr lang="en-US" sz="1200" b="0" i="0" dirty="0">
                <a:solidFill>
                  <a:srgbClr val="202124"/>
                </a:solidFill>
                <a:effectLst/>
              </a:rPr>
              <a:t>file returned to visitors of your static site who request a URL that does not correspond to an existing file.</a:t>
            </a:r>
            <a:r>
              <a:rPr lang="en-US" sz="1200" dirty="0">
                <a:solidFill>
                  <a:srgbClr val="202124"/>
                </a:solidFill>
              </a:rPr>
              <a:t>)</a:t>
            </a:r>
            <a:endParaRPr lang="en-US" sz="1200" dirty="0">
              <a:solidFill>
                <a:srgbClr val="161616"/>
              </a:solidFill>
            </a:endParaRPr>
          </a:p>
          <a:p>
            <a:pPr marL="228600" indent="-228600" algn="just">
              <a:buFont typeface="+mj-lt"/>
              <a:buAutoNum type="arabicPeriod"/>
            </a:pPr>
            <a:endParaRPr lang="en-US" sz="1200" dirty="0">
              <a:solidFill>
                <a:srgbClr val="161616"/>
              </a:solidFill>
            </a:endParaRPr>
          </a:p>
          <a:p>
            <a:pPr algn="just"/>
            <a:r>
              <a:rPr lang="en-US" sz="1200" b="1" dirty="0">
                <a:solidFill>
                  <a:srgbClr val="161616"/>
                </a:solidFill>
              </a:rPr>
              <a:t>Create a google cloud project:</a:t>
            </a:r>
          </a:p>
          <a:p>
            <a:pPr marL="171450" indent="-171450" algn="just">
              <a:buFont typeface="Arial" panose="020B0604020202020204" pitchFamily="34" charset="0"/>
              <a:buChar char="•"/>
            </a:pPr>
            <a:r>
              <a:rPr lang="en-US" sz="1200" dirty="0">
                <a:solidFill>
                  <a:srgbClr val="161616"/>
                </a:solidFill>
              </a:rPr>
              <a:t>In the Google Cloud console, on the project selector page, select or create a Google Cloud project.</a:t>
            </a:r>
          </a:p>
          <a:p>
            <a:pPr marL="628650" lvl="1" indent="-171450" algn="just">
              <a:buFont typeface="Arial" panose="020B0604020202020204" pitchFamily="34" charset="0"/>
              <a:buChar char="•"/>
            </a:pPr>
            <a:r>
              <a:rPr lang="en-US" sz="1200" dirty="0">
                <a:solidFill>
                  <a:srgbClr val="161616"/>
                </a:solidFill>
                <a:hlinkClick r:id="rId3"/>
              </a:rPr>
              <a:t>https://console.cloud.google.com/projectselector2/home/dashboard?_ga=2.73235859.1830486543.1706076318-767419507.1704281272</a:t>
            </a:r>
            <a:endParaRPr lang="en-US" sz="1200" dirty="0">
              <a:solidFill>
                <a:srgbClr val="161616"/>
              </a:solidFill>
            </a:endParaRPr>
          </a:p>
          <a:p>
            <a:pPr marL="171450" indent="-171450" algn="just">
              <a:buFont typeface="Arial" panose="020B0604020202020204" pitchFamily="34" charset="0"/>
              <a:buChar char="•"/>
            </a:pPr>
            <a:r>
              <a:rPr lang="en-US" sz="1200" b="1" dirty="0">
                <a:solidFill>
                  <a:srgbClr val="161616"/>
                </a:solidFill>
              </a:rPr>
              <a:t>Note</a:t>
            </a:r>
            <a:r>
              <a:rPr lang="en-US" sz="1200" dirty="0">
                <a:solidFill>
                  <a:srgbClr val="161616"/>
                </a:solidFill>
              </a:rPr>
              <a:t>: If you don't plan to keep the resources that you create in this procedure, create a project instead of selecting an existing project. After you finish these steps, you can delete the project, removing all resources associated with the project.</a:t>
            </a:r>
          </a:p>
        </p:txBody>
      </p:sp>
      <p:pic>
        <p:nvPicPr>
          <p:cNvPr id="5" name="Picture 4">
            <a:extLst>
              <a:ext uri="{FF2B5EF4-FFF2-40B4-BE49-F238E27FC236}">
                <a16:creationId xmlns:a16="http://schemas.microsoft.com/office/drawing/2014/main" id="{B010D65F-D3FA-CD3C-160F-D3F9D2DCC039}"/>
              </a:ext>
            </a:extLst>
          </p:cNvPr>
          <p:cNvPicPr>
            <a:picLocks noChangeAspect="1"/>
          </p:cNvPicPr>
          <p:nvPr/>
        </p:nvPicPr>
        <p:blipFill>
          <a:blip r:embed="rId4"/>
          <a:stretch>
            <a:fillRect/>
          </a:stretch>
        </p:blipFill>
        <p:spPr>
          <a:xfrm>
            <a:off x="7045503" y="1158075"/>
            <a:ext cx="4572000" cy="1417165"/>
          </a:xfrm>
          <a:prstGeom prst="rect">
            <a:avLst/>
          </a:prstGeom>
        </p:spPr>
      </p:pic>
      <p:pic>
        <p:nvPicPr>
          <p:cNvPr id="7" name="Picture 6">
            <a:extLst>
              <a:ext uri="{FF2B5EF4-FFF2-40B4-BE49-F238E27FC236}">
                <a16:creationId xmlns:a16="http://schemas.microsoft.com/office/drawing/2014/main" id="{327D7035-1A45-5BBF-ED2C-9AE53323BBF7}"/>
              </a:ext>
            </a:extLst>
          </p:cNvPr>
          <p:cNvPicPr>
            <a:picLocks noChangeAspect="1"/>
          </p:cNvPicPr>
          <p:nvPr/>
        </p:nvPicPr>
        <p:blipFill>
          <a:blip r:embed="rId5"/>
          <a:stretch>
            <a:fillRect/>
          </a:stretch>
        </p:blipFill>
        <p:spPr>
          <a:xfrm>
            <a:off x="7637645" y="2958504"/>
            <a:ext cx="3657600" cy="1880430"/>
          </a:xfrm>
          <a:prstGeom prst="rect">
            <a:avLst/>
          </a:prstGeom>
        </p:spPr>
      </p:pic>
      <p:sp>
        <p:nvSpPr>
          <p:cNvPr id="8" name="Arrow: Down 7">
            <a:extLst>
              <a:ext uri="{FF2B5EF4-FFF2-40B4-BE49-F238E27FC236}">
                <a16:creationId xmlns:a16="http://schemas.microsoft.com/office/drawing/2014/main" id="{BB5D8BB7-3B43-17DC-60EF-7248F299CD73}"/>
              </a:ext>
            </a:extLst>
          </p:cNvPr>
          <p:cNvSpPr/>
          <p:nvPr/>
        </p:nvSpPr>
        <p:spPr>
          <a:xfrm>
            <a:off x="9192125" y="2805981"/>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3CE65C-95CD-3DCD-9BCA-F3AA044DA41D}"/>
              </a:ext>
            </a:extLst>
          </p:cNvPr>
          <p:cNvPicPr>
            <a:picLocks noChangeAspect="1"/>
          </p:cNvPicPr>
          <p:nvPr/>
        </p:nvPicPr>
        <p:blipFill>
          <a:blip r:embed="rId6"/>
          <a:stretch>
            <a:fillRect/>
          </a:stretch>
        </p:blipFill>
        <p:spPr>
          <a:xfrm>
            <a:off x="7957685" y="5098908"/>
            <a:ext cx="2743200" cy="1635802"/>
          </a:xfrm>
          <a:prstGeom prst="rect">
            <a:avLst/>
          </a:prstGeom>
        </p:spPr>
      </p:pic>
      <p:sp>
        <p:nvSpPr>
          <p:cNvPr id="11" name="Arrow: Down 10">
            <a:extLst>
              <a:ext uri="{FF2B5EF4-FFF2-40B4-BE49-F238E27FC236}">
                <a16:creationId xmlns:a16="http://schemas.microsoft.com/office/drawing/2014/main" id="{0E8069A4-9285-91CE-8CFD-A17DC61B3EC3}"/>
              </a:ext>
            </a:extLst>
          </p:cNvPr>
          <p:cNvSpPr/>
          <p:nvPr/>
        </p:nvSpPr>
        <p:spPr>
          <a:xfrm>
            <a:off x="9192125" y="4637688"/>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6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b="0" i="0" dirty="0">
                <a:solidFill>
                  <a:srgbClr val="212529"/>
                </a:solidFill>
                <a:effectLst/>
                <a:latin typeface="futura-pt"/>
              </a:rPr>
              <a:t>Hosting Static Sites on GCS (http site)</a:t>
            </a:r>
            <a:endParaRPr lang="en-US" sz="2000" dirty="0">
              <a:solidFill>
                <a:srgbClr val="161616"/>
              </a:solidFill>
            </a:endParaRPr>
          </a:p>
        </p:txBody>
      </p:sp>
      <p:sp>
        <p:nvSpPr>
          <p:cNvPr id="9" name="TextBox 8">
            <a:extLst>
              <a:ext uri="{FF2B5EF4-FFF2-40B4-BE49-F238E27FC236}">
                <a16:creationId xmlns:a16="http://schemas.microsoft.com/office/drawing/2014/main" id="{2983A710-DC23-393D-8686-8548346EABF0}"/>
              </a:ext>
            </a:extLst>
          </p:cNvPr>
          <p:cNvSpPr txBox="1"/>
          <p:nvPr/>
        </p:nvSpPr>
        <p:spPr>
          <a:xfrm>
            <a:off x="105025" y="6400685"/>
            <a:ext cx="6097712" cy="461665"/>
          </a:xfrm>
          <a:prstGeom prst="rect">
            <a:avLst/>
          </a:prstGeom>
          <a:noFill/>
        </p:spPr>
        <p:txBody>
          <a:bodyPr wrap="square">
            <a:spAutoFit/>
          </a:bodyPr>
          <a:lstStyle/>
          <a:p>
            <a:r>
              <a:rPr lang="en-US" sz="800" dirty="0"/>
              <a:t>Ref: </a:t>
            </a:r>
          </a:p>
          <a:p>
            <a:r>
              <a:rPr lang="en-US" sz="800" dirty="0"/>
              <a:t>http site: </a:t>
            </a:r>
            <a:r>
              <a:rPr lang="en-US" sz="800" b="0" i="0" dirty="0">
                <a:solidFill>
                  <a:srgbClr val="212529"/>
                </a:solidFill>
                <a:effectLst/>
                <a:latin typeface="futura-pt"/>
                <a:hlinkClick r:id="rId2"/>
              </a:rPr>
              <a:t>https://cloud.google.com/storage/docs/hosting-static-website-http</a:t>
            </a:r>
            <a:endParaRPr lang="en-US" sz="800" b="0" i="0" dirty="0">
              <a:solidFill>
                <a:srgbClr val="212529"/>
              </a:solidFill>
              <a:effectLst/>
              <a:latin typeface="futura-pt"/>
            </a:endParaRPr>
          </a:p>
          <a:p>
            <a:r>
              <a:rPr lang="en-US" sz="800" dirty="0">
                <a:solidFill>
                  <a:srgbClr val="212529"/>
                </a:solidFill>
                <a:latin typeface="futura-pt"/>
              </a:rPr>
              <a:t>https site: https://cloud.google.com/storage/docs/hosting-static-website</a:t>
            </a:r>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754614"/>
            <a:ext cx="4924755" cy="3785652"/>
          </a:xfrm>
          <a:prstGeom prst="rect">
            <a:avLst/>
          </a:prstGeom>
          <a:noFill/>
        </p:spPr>
        <p:txBody>
          <a:bodyPr wrap="square" rtlCol="0">
            <a:spAutoFit/>
          </a:bodyPr>
          <a:lstStyle/>
          <a:p>
            <a:pPr algn="just"/>
            <a:r>
              <a:rPr lang="en-US" sz="1200" b="1" dirty="0">
                <a:solidFill>
                  <a:srgbClr val="161616"/>
                </a:solidFill>
              </a:rPr>
              <a:t>Prerequisites:</a:t>
            </a:r>
          </a:p>
          <a:p>
            <a:pPr marL="228600" indent="-228600" algn="just">
              <a:buFont typeface="+mj-lt"/>
              <a:buAutoNum type="arabicPeriod"/>
            </a:pPr>
            <a:r>
              <a:rPr lang="en-US" sz="1200" dirty="0">
                <a:solidFill>
                  <a:srgbClr val="161616"/>
                </a:solidFill>
              </a:rPr>
              <a:t>Make sure that billing is enabled for your Google Cloud project</a:t>
            </a:r>
          </a:p>
          <a:p>
            <a:pPr marL="685800" lvl="1" indent="-228600" algn="just">
              <a:buFont typeface="Arial" panose="020B0604020202020204" pitchFamily="34" charset="0"/>
              <a:buChar char="•"/>
            </a:pPr>
            <a:r>
              <a:rPr lang="en-US" sz="1200" dirty="0">
                <a:solidFill>
                  <a:srgbClr val="161616"/>
                </a:solidFill>
              </a:rPr>
              <a:t>If the project is linked to a Cloud Billing account, and if you have only one Cloud Billing account, the Billing Overview page is displayed.</a:t>
            </a:r>
          </a:p>
          <a:p>
            <a:pPr marL="228600" indent="-228600" algn="just">
              <a:buFont typeface="+mj-lt"/>
              <a:buAutoNum type="arabicPeriod"/>
            </a:pPr>
            <a:r>
              <a:rPr lang="en-US" sz="1200" dirty="0">
                <a:solidFill>
                  <a:srgbClr val="161616"/>
                </a:solidFill>
              </a:rPr>
              <a:t>Have a domain that you own or manage</a:t>
            </a:r>
          </a:p>
          <a:p>
            <a:pPr marL="685800" lvl="1" indent="-228600" algn="just">
              <a:buFont typeface="Arial" panose="020B0604020202020204" pitchFamily="34" charset="0"/>
              <a:buChar char="•"/>
            </a:pPr>
            <a:r>
              <a:rPr lang="en-US" sz="1200" dirty="0">
                <a:solidFill>
                  <a:srgbClr val="161616"/>
                </a:solidFill>
              </a:rPr>
              <a:t>If you don't have an existing domain, there are many services through which you can register a new domain</a:t>
            </a:r>
          </a:p>
          <a:p>
            <a:pPr marL="228600" indent="-228600" algn="just">
              <a:buFont typeface="+mj-lt"/>
              <a:buAutoNum type="arabicPeriod"/>
            </a:pPr>
            <a:r>
              <a:rPr lang="en-US" sz="1200" dirty="0">
                <a:solidFill>
                  <a:srgbClr val="161616"/>
                </a:solidFill>
              </a:rPr>
              <a:t>Verify that you own or manage the domain that you will be using</a:t>
            </a:r>
          </a:p>
          <a:p>
            <a:pPr marL="685800" lvl="1" indent="-228600" algn="just">
              <a:buFont typeface="Arial" panose="020B0604020202020204" pitchFamily="34" charset="0"/>
              <a:buChar char="•"/>
            </a:pPr>
            <a:r>
              <a:rPr lang="en-US" sz="1200" dirty="0">
                <a:solidFill>
                  <a:srgbClr val="161616"/>
                </a:solidFill>
              </a:rPr>
              <a:t>Make sure you are verifying the top-level domain, such as example.com, and not a subdomain, such as </a:t>
            </a:r>
            <a:r>
              <a:rPr lang="en-US" sz="1200" dirty="0">
                <a:solidFill>
                  <a:srgbClr val="161616"/>
                </a:solidFill>
                <a:hlinkClick r:id="rId3"/>
              </a:rPr>
              <a:t>www.example.com</a:t>
            </a:r>
            <a:endParaRPr lang="en-US" sz="1200" dirty="0">
              <a:solidFill>
                <a:srgbClr val="161616"/>
              </a:solidFill>
            </a:endParaRPr>
          </a:p>
          <a:p>
            <a:pPr marL="685800" lvl="1" indent="-228600" algn="just">
              <a:buFont typeface="Arial" panose="020B0604020202020204" pitchFamily="34" charset="0"/>
              <a:buChar char="•"/>
            </a:pPr>
            <a:r>
              <a:rPr lang="en-US" sz="1200" b="1" dirty="0">
                <a:solidFill>
                  <a:srgbClr val="161616"/>
                </a:solidFill>
              </a:rPr>
              <a:t>To verify domain ownership:</a:t>
            </a:r>
          </a:p>
          <a:p>
            <a:pPr marL="1143000" lvl="2" indent="-228600" algn="just">
              <a:buFont typeface="Arial" panose="020B0604020202020204" pitchFamily="34" charset="0"/>
              <a:buChar char="•"/>
            </a:pPr>
            <a:r>
              <a:rPr lang="en-US" sz="1200" dirty="0">
                <a:solidFill>
                  <a:srgbClr val="161616"/>
                </a:solidFill>
              </a:rPr>
              <a:t>Open Search Console. You must be signed in with the Google account that you will use to manage ownership of your domain.</a:t>
            </a:r>
          </a:p>
          <a:p>
            <a:pPr marL="1600200" lvl="3" indent="-228600" algn="just">
              <a:buFont typeface="Arial" panose="020B0604020202020204" pitchFamily="34" charset="0"/>
              <a:buChar char="•"/>
            </a:pPr>
            <a:r>
              <a:rPr lang="en-US" sz="1200" dirty="0">
                <a:solidFill>
                  <a:srgbClr val="161616"/>
                </a:solidFill>
                <a:hlinkClick r:id="rId4"/>
              </a:rPr>
              <a:t>https://search.google.com/search-console/welcome</a:t>
            </a:r>
            <a:endParaRPr lang="en-US" sz="1200" dirty="0">
              <a:solidFill>
                <a:srgbClr val="161616"/>
              </a:solidFill>
            </a:endParaRPr>
          </a:p>
          <a:p>
            <a:pPr marL="1143000" lvl="2" indent="-228600" algn="just">
              <a:buFont typeface="Arial" panose="020B0604020202020204" pitchFamily="34" charset="0"/>
              <a:buChar char="•"/>
            </a:pPr>
            <a:endParaRPr lang="en-US" sz="1200" dirty="0">
              <a:solidFill>
                <a:srgbClr val="161616"/>
              </a:solidFill>
            </a:endParaRPr>
          </a:p>
          <a:p>
            <a:pPr marL="685800" lvl="1" indent="-228600" algn="just">
              <a:buFont typeface="Arial" panose="020B0604020202020204" pitchFamily="34" charset="0"/>
              <a:buChar char="•"/>
            </a:pPr>
            <a:endParaRPr lang="en-US" sz="1200" dirty="0">
              <a:solidFill>
                <a:srgbClr val="161616"/>
              </a:solidFill>
            </a:endParaRPr>
          </a:p>
          <a:p>
            <a:pPr marL="685800" lvl="1" indent="-228600" algn="just">
              <a:buFont typeface="Arial" panose="020B0604020202020204" pitchFamily="34" charset="0"/>
              <a:buChar char="•"/>
            </a:pPr>
            <a:endParaRPr lang="en-US" sz="1200" dirty="0">
              <a:solidFill>
                <a:srgbClr val="161616"/>
              </a:solidFill>
            </a:endParaRPr>
          </a:p>
        </p:txBody>
      </p:sp>
      <p:pic>
        <p:nvPicPr>
          <p:cNvPr id="11" name="Picture 10">
            <a:extLst>
              <a:ext uri="{FF2B5EF4-FFF2-40B4-BE49-F238E27FC236}">
                <a16:creationId xmlns:a16="http://schemas.microsoft.com/office/drawing/2014/main" id="{55FC1521-21BC-7069-9F71-A2B7566D5655}"/>
              </a:ext>
            </a:extLst>
          </p:cNvPr>
          <p:cNvPicPr>
            <a:picLocks noChangeAspect="1"/>
          </p:cNvPicPr>
          <p:nvPr/>
        </p:nvPicPr>
        <p:blipFill>
          <a:blip r:embed="rId5"/>
          <a:stretch>
            <a:fillRect/>
          </a:stretch>
        </p:blipFill>
        <p:spPr>
          <a:xfrm>
            <a:off x="5952067" y="653014"/>
            <a:ext cx="4572000" cy="1526593"/>
          </a:xfrm>
          <a:prstGeom prst="rect">
            <a:avLst/>
          </a:prstGeom>
        </p:spPr>
      </p:pic>
      <p:sp>
        <p:nvSpPr>
          <p:cNvPr id="12" name="Arrow: Down 11">
            <a:extLst>
              <a:ext uri="{FF2B5EF4-FFF2-40B4-BE49-F238E27FC236}">
                <a16:creationId xmlns:a16="http://schemas.microsoft.com/office/drawing/2014/main" id="{A5F76D93-A8C2-EBFB-FED6-B96FC3AFFDFE}"/>
              </a:ext>
            </a:extLst>
          </p:cNvPr>
          <p:cNvSpPr/>
          <p:nvPr/>
        </p:nvSpPr>
        <p:spPr>
          <a:xfrm>
            <a:off x="8100907" y="2305397"/>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ECF6EE-2182-5C4C-9BBE-170E1CAD2DE9}"/>
              </a:ext>
            </a:extLst>
          </p:cNvPr>
          <p:cNvPicPr>
            <a:picLocks noChangeAspect="1"/>
          </p:cNvPicPr>
          <p:nvPr/>
        </p:nvPicPr>
        <p:blipFill>
          <a:blip r:embed="rId6"/>
          <a:stretch>
            <a:fillRect/>
          </a:stretch>
        </p:blipFill>
        <p:spPr>
          <a:xfrm>
            <a:off x="6477000" y="2707206"/>
            <a:ext cx="3657600" cy="1523596"/>
          </a:xfrm>
          <a:prstGeom prst="rect">
            <a:avLst/>
          </a:prstGeom>
        </p:spPr>
      </p:pic>
    </p:spTree>
    <p:extLst>
      <p:ext uri="{BB962C8B-B14F-4D97-AF65-F5344CB8AC3E}">
        <p14:creationId xmlns:p14="http://schemas.microsoft.com/office/powerpoint/2010/main" val="1321178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b="0" i="0" dirty="0">
                <a:solidFill>
                  <a:srgbClr val="212529"/>
                </a:solidFill>
                <a:effectLst/>
                <a:latin typeface="futura-pt"/>
              </a:rPr>
              <a:t>Hosting Static Sites on GCS (http site)</a:t>
            </a:r>
            <a:endParaRPr lang="en-US" sz="2000" dirty="0">
              <a:solidFill>
                <a:srgbClr val="161616"/>
              </a:solidFill>
            </a:endParaRPr>
          </a:p>
        </p:txBody>
      </p:sp>
      <p:sp>
        <p:nvSpPr>
          <p:cNvPr id="12" name="Arrow: Down 11">
            <a:extLst>
              <a:ext uri="{FF2B5EF4-FFF2-40B4-BE49-F238E27FC236}">
                <a16:creationId xmlns:a16="http://schemas.microsoft.com/office/drawing/2014/main" id="{A5F76D93-A8C2-EBFB-FED6-B96FC3AFFDFE}"/>
              </a:ext>
            </a:extLst>
          </p:cNvPr>
          <p:cNvSpPr/>
          <p:nvPr/>
        </p:nvSpPr>
        <p:spPr>
          <a:xfrm>
            <a:off x="9983855" y="3386581"/>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901FA34-4A5A-D526-2125-0E88BDB7EE75}"/>
              </a:ext>
            </a:extLst>
          </p:cNvPr>
          <p:cNvPicPr>
            <a:picLocks noChangeAspect="1"/>
          </p:cNvPicPr>
          <p:nvPr/>
        </p:nvPicPr>
        <p:blipFill>
          <a:blip r:embed="rId2"/>
          <a:stretch>
            <a:fillRect/>
          </a:stretch>
        </p:blipFill>
        <p:spPr>
          <a:xfrm>
            <a:off x="105025" y="632693"/>
            <a:ext cx="3657600" cy="2553077"/>
          </a:xfrm>
          <a:prstGeom prst="rect">
            <a:avLst/>
          </a:prstGeom>
        </p:spPr>
      </p:pic>
      <p:pic>
        <p:nvPicPr>
          <p:cNvPr id="7" name="Picture 6">
            <a:extLst>
              <a:ext uri="{FF2B5EF4-FFF2-40B4-BE49-F238E27FC236}">
                <a16:creationId xmlns:a16="http://schemas.microsoft.com/office/drawing/2014/main" id="{1FDCB6A5-A6E7-36FB-9078-F1D73F164389}"/>
              </a:ext>
            </a:extLst>
          </p:cNvPr>
          <p:cNvPicPr>
            <a:picLocks noChangeAspect="1"/>
          </p:cNvPicPr>
          <p:nvPr/>
        </p:nvPicPr>
        <p:blipFill>
          <a:blip r:embed="rId3"/>
          <a:stretch>
            <a:fillRect/>
          </a:stretch>
        </p:blipFill>
        <p:spPr>
          <a:xfrm>
            <a:off x="4267200" y="653014"/>
            <a:ext cx="3657600" cy="2741330"/>
          </a:xfrm>
          <a:prstGeom prst="rect">
            <a:avLst/>
          </a:prstGeom>
        </p:spPr>
      </p:pic>
      <p:pic>
        <p:nvPicPr>
          <p:cNvPr id="10" name="Picture 9">
            <a:extLst>
              <a:ext uri="{FF2B5EF4-FFF2-40B4-BE49-F238E27FC236}">
                <a16:creationId xmlns:a16="http://schemas.microsoft.com/office/drawing/2014/main" id="{F2C90033-80F7-EE10-A854-D408A71A63BD}"/>
              </a:ext>
            </a:extLst>
          </p:cNvPr>
          <p:cNvPicPr>
            <a:picLocks noChangeAspect="1"/>
          </p:cNvPicPr>
          <p:nvPr/>
        </p:nvPicPr>
        <p:blipFill>
          <a:blip r:embed="rId4"/>
          <a:stretch>
            <a:fillRect/>
          </a:stretch>
        </p:blipFill>
        <p:spPr>
          <a:xfrm>
            <a:off x="8534400" y="1096588"/>
            <a:ext cx="3657600" cy="2089182"/>
          </a:xfrm>
          <a:prstGeom prst="rect">
            <a:avLst/>
          </a:prstGeom>
        </p:spPr>
      </p:pic>
      <p:sp>
        <p:nvSpPr>
          <p:cNvPr id="13" name="Arrow: Down 12">
            <a:extLst>
              <a:ext uri="{FF2B5EF4-FFF2-40B4-BE49-F238E27FC236}">
                <a16:creationId xmlns:a16="http://schemas.microsoft.com/office/drawing/2014/main" id="{A6AB28E6-ED77-886C-A1C0-2AFBCD69035B}"/>
              </a:ext>
            </a:extLst>
          </p:cNvPr>
          <p:cNvSpPr/>
          <p:nvPr/>
        </p:nvSpPr>
        <p:spPr>
          <a:xfrm rot="16200000">
            <a:off x="3877752" y="1828174"/>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24D357B8-B296-5059-4B64-9803ABC4D5A5}"/>
              </a:ext>
            </a:extLst>
          </p:cNvPr>
          <p:cNvSpPr/>
          <p:nvPr/>
        </p:nvSpPr>
        <p:spPr>
          <a:xfrm rot="16200000">
            <a:off x="8020692" y="1749359"/>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B62C02C-BD10-94F3-D834-B594F8C81013}"/>
              </a:ext>
            </a:extLst>
          </p:cNvPr>
          <p:cNvSpPr txBox="1"/>
          <p:nvPr/>
        </p:nvSpPr>
        <p:spPr>
          <a:xfrm>
            <a:off x="8429375" y="736301"/>
            <a:ext cx="3657600" cy="215444"/>
          </a:xfrm>
          <a:prstGeom prst="rect">
            <a:avLst/>
          </a:prstGeom>
          <a:noFill/>
        </p:spPr>
        <p:txBody>
          <a:bodyPr wrap="square">
            <a:spAutoFit/>
          </a:bodyPr>
          <a:lstStyle/>
          <a:p>
            <a:r>
              <a:rPr lang="en-US" sz="800" b="1" dirty="0">
                <a:solidFill>
                  <a:schemeClr val="accent4">
                    <a:lumMod val="50000"/>
                  </a:schemeClr>
                </a:solidFill>
              </a:rPr>
              <a:t>https://support.google.com/a/topic/1409901?sjid=18320093801883752636-AP</a:t>
            </a:r>
          </a:p>
        </p:txBody>
      </p:sp>
      <p:pic>
        <p:nvPicPr>
          <p:cNvPr id="19" name="Picture 18">
            <a:extLst>
              <a:ext uri="{FF2B5EF4-FFF2-40B4-BE49-F238E27FC236}">
                <a16:creationId xmlns:a16="http://schemas.microsoft.com/office/drawing/2014/main" id="{F102F81A-859C-4E85-4C38-AF777055E996}"/>
              </a:ext>
            </a:extLst>
          </p:cNvPr>
          <p:cNvPicPr>
            <a:picLocks noChangeAspect="1"/>
          </p:cNvPicPr>
          <p:nvPr/>
        </p:nvPicPr>
        <p:blipFill>
          <a:blip r:embed="rId5"/>
          <a:stretch>
            <a:fillRect/>
          </a:stretch>
        </p:blipFill>
        <p:spPr>
          <a:xfrm>
            <a:off x="8420890" y="4346663"/>
            <a:ext cx="3657600" cy="1961023"/>
          </a:xfrm>
          <a:prstGeom prst="rect">
            <a:avLst/>
          </a:prstGeom>
        </p:spPr>
      </p:pic>
      <p:sp>
        <p:nvSpPr>
          <p:cNvPr id="21" name="TextBox 20">
            <a:extLst>
              <a:ext uri="{FF2B5EF4-FFF2-40B4-BE49-F238E27FC236}">
                <a16:creationId xmlns:a16="http://schemas.microsoft.com/office/drawing/2014/main" id="{6B345048-53E9-1E89-1173-3066C762C715}"/>
              </a:ext>
            </a:extLst>
          </p:cNvPr>
          <p:cNvSpPr txBox="1"/>
          <p:nvPr/>
        </p:nvSpPr>
        <p:spPr>
          <a:xfrm>
            <a:off x="8429375" y="4047932"/>
            <a:ext cx="2743200" cy="215444"/>
          </a:xfrm>
          <a:prstGeom prst="rect">
            <a:avLst/>
          </a:prstGeom>
          <a:noFill/>
        </p:spPr>
        <p:txBody>
          <a:bodyPr wrap="square">
            <a:spAutoFit/>
          </a:bodyPr>
          <a:lstStyle>
            <a:defPPr>
              <a:defRPr lang="en-US"/>
            </a:defPPr>
            <a:lvl1pPr>
              <a:defRPr sz="800" b="1">
                <a:solidFill>
                  <a:schemeClr val="accent4">
                    <a:lumMod val="50000"/>
                  </a:schemeClr>
                </a:solidFill>
              </a:defRPr>
            </a:lvl1pPr>
          </a:lstStyle>
          <a:p>
            <a:r>
              <a:rPr lang="en-US" dirty="0"/>
              <a:t>https://hpanel.hostinger.com/domain/jmpg.tech/dns</a:t>
            </a:r>
          </a:p>
        </p:txBody>
      </p:sp>
      <p:sp>
        <p:nvSpPr>
          <p:cNvPr id="22" name="Arrow: Down 21">
            <a:extLst>
              <a:ext uri="{FF2B5EF4-FFF2-40B4-BE49-F238E27FC236}">
                <a16:creationId xmlns:a16="http://schemas.microsoft.com/office/drawing/2014/main" id="{2F46DD3E-6C53-DFCF-0EC9-653D95CCC767}"/>
              </a:ext>
            </a:extLst>
          </p:cNvPr>
          <p:cNvSpPr/>
          <p:nvPr/>
        </p:nvSpPr>
        <p:spPr>
          <a:xfrm rot="5400000" flipH="1">
            <a:off x="8020692" y="4932636"/>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5646692C-CEB6-4E07-C131-E0D5414EED98}"/>
              </a:ext>
            </a:extLst>
          </p:cNvPr>
          <p:cNvPicPr>
            <a:picLocks noChangeAspect="1"/>
          </p:cNvPicPr>
          <p:nvPr/>
        </p:nvPicPr>
        <p:blipFill>
          <a:blip r:embed="rId6"/>
          <a:stretch>
            <a:fillRect/>
          </a:stretch>
        </p:blipFill>
        <p:spPr>
          <a:xfrm>
            <a:off x="4267200" y="4547699"/>
            <a:ext cx="3657600" cy="964642"/>
          </a:xfrm>
          <a:prstGeom prst="rect">
            <a:avLst/>
          </a:prstGeom>
        </p:spPr>
      </p:pic>
      <p:sp>
        <p:nvSpPr>
          <p:cNvPr id="25" name="Arrow: Down 24">
            <a:extLst>
              <a:ext uri="{FF2B5EF4-FFF2-40B4-BE49-F238E27FC236}">
                <a16:creationId xmlns:a16="http://schemas.microsoft.com/office/drawing/2014/main" id="{011125E6-E38A-8E18-5844-E4757AA45B56}"/>
              </a:ext>
            </a:extLst>
          </p:cNvPr>
          <p:cNvSpPr/>
          <p:nvPr/>
        </p:nvSpPr>
        <p:spPr>
          <a:xfrm rot="5400000" flipH="1">
            <a:off x="3896988" y="4971675"/>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E69507FD-21E2-DF22-A580-5A19FCB96AF5}"/>
              </a:ext>
            </a:extLst>
          </p:cNvPr>
          <p:cNvPicPr>
            <a:picLocks noChangeAspect="1"/>
          </p:cNvPicPr>
          <p:nvPr/>
        </p:nvPicPr>
        <p:blipFill>
          <a:blip r:embed="rId7"/>
          <a:stretch>
            <a:fillRect/>
          </a:stretch>
        </p:blipFill>
        <p:spPr>
          <a:xfrm>
            <a:off x="113510" y="4708293"/>
            <a:ext cx="3657600" cy="838480"/>
          </a:xfrm>
          <a:prstGeom prst="rect">
            <a:avLst/>
          </a:prstGeom>
        </p:spPr>
      </p:pic>
      <p:sp>
        <p:nvSpPr>
          <p:cNvPr id="29" name="TextBox 28">
            <a:extLst>
              <a:ext uri="{FF2B5EF4-FFF2-40B4-BE49-F238E27FC236}">
                <a16:creationId xmlns:a16="http://schemas.microsoft.com/office/drawing/2014/main" id="{1EC452CD-BD35-1F52-89B4-89A822CC88A5}"/>
              </a:ext>
            </a:extLst>
          </p:cNvPr>
          <p:cNvSpPr txBox="1"/>
          <p:nvPr/>
        </p:nvSpPr>
        <p:spPr>
          <a:xfrm>
            <a:off x="68496" y="6641210"/>
            <a:ext cx="6097712" cy="215444"/>
          </a:xfrm>
          <a:prstGeom prst="rect">
            <a:avLst/>
          </a:prstGeom>
          <a:noFill/>
        </p:spPr>
        <p:txBody>
          <a:bodyPr wrap="square">
            <a:spAutoFit/>
          </a:bodyPr>
          <a:lstStyle/>
          <a:p>
            <a:r>
              <a:rPr lang="en-US" sz="800" dirty="0"/>
              <a:t>Ref: https://www.youtube.com/watch?v=C_0FSgVgqnc</a:t>
            </a:r>
          </a:p>
        </p:txBody>
      </p:sp>
    </p:spTree>
    <p:extLst>
      <p:ext uri="{BB962C8B-B14F-4D97-AF65-F5344CB8AC3E}">
        <p14:creationId xmlns:p14="http://schemas.microsoft.com/office/powerpoint/2010/main" val="1237398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b="0" i="0" dirty="0">
                <a:solidFill>
                  <a:srgbClr val="212529"/>
                </a:solidFill>
                <a:effectLst/>
                <a:latin typeface="futura-pt"/>
              </a:rPr>
              <a:t>Hosting Static Sites on GCS (http site)</a:t>
            </a:r>
            <a:endParaRPr lang="en-US" sz="2000" dirty="0">
              <a:solidFill>
                <a:srgbClr val="161616"/>
              </a:solidFill>
            </a:endParaRPr>
          </a:p>
        </p:txBody>
      </p:sp>
      <p:sp>
        <p:nvSpPr>
          <p:cNvPr id="9" name="TextBox 8">
            <a:extLst>
              <a:ext uri="{FF2B5EF4-FFF2-40B4-BE49-F238E27FC236}">
                <a16:creationId xmlns:a16="http://schemas.microsoft.com/office/drawing/2014/main" id="{2983A710-DC23-393D-8686-8548346EABF0}"/>
              </a:ext>
            </a:extLst>
          </p:cNvPr>
          <p:cNvSpPr txBox="1"/>
          <p:nvPr/>
        </p:nvSpPr>
        <p:spPr>
          <a:xfrm>
            <a:off x="105025" y="6400685"/>
            <a:ext cx="6097712" cy="461665"/>
          </a:xfrm>
          <a:prstGeom prst="rect">
            <a:avLst/>
          </a:prstGeom>
          <a:noFill/>
        </p:spPr>
        <p:txBody>
          <a:bodyPr wrap="square">
            <a:spAutoFit/>
          </a:bodyPr>
          <a:lstStyle/>
          <a:p>
            <a:r>
              <a:rPr lang="en-US" sz="800" dirty="0"/>
              <a:t>Ref: </a:t>
            </a:r>
          </a:p>
          <a:p>
            <a:r>
              <a:rPr lang="en-US" sz="800" dirty="0"/>
              <a:t>http site: </a:t>
            </a:r>
            <a:r>
              <a:rPr lang="en-US" sz="800" b="0" i="0" dirty="0">
                <a:solidFill>
                  <a:srgbClr val="212529"/>
                </a:solidFill>
                <a:effectLst/>
                <a:latin typeface="futura-pt"/>
                <a:hlinkClick r:id="rId2"/>
              </a:rPr>
              <a:t>https://cloud.google.com/storage/docs/hosting-static-website-http</a:t>
            </a:r>
            <a:endParaRPr lang="en-US" sz="800" b="0" i="0" dirty="0">
              <a:solidFill>
                <a:srgbClr val="212529"/>
              </a:solidFill>
              <a:effectLst/>
              <a:latin typeface="futura-pt"/>
            </a:endParaRPr>
          </a:p>
          <a:p>
            <a:r>
              <a:rPr lang="en-US" sz="800" dirty="0">
                <a:solidFill>
                  <a:srgbClr val="212529"/>
                </a:solidFill>
                <a:latin typeface="futura-pt"/>
              </a:rPr>
              <a:t>https site: https://cloud.google.com/storage/docs/hosting-static-website</a:t>
            </a:r>
          </a:p>
        </p:txBody>
      </p:sp>
      <p:pic>
        <p:nvPicPr>
          <p:cNvPr id="5" name="Picture 4">
            <a:extLst>
              <a:ext uri="{FF2B5EF4-FFF2-40B4-BE49-F238E27FC236}">
                <a16:creationId xmlns:a16="http://schemas.microsoft.com/office/drawing/2014/main" id="{0F4479E3-AB8E-2DA2-22F1-D93526B5EF9F}"/>
              </a:ext>
            </a:extLst>
          </p:cNvPr>
          <p:cNvPicPr>
            <a:picLocks noChangeAspect="1"/>
          </p:cNvPicPr>
          <p:nvPr/>
        </p:nvPicPr>
        <p:blipFill>
          <a:blip r:embed="rId3"/>
          <a:stretch>
            <a:fillRect/>
          </a:stretch>
        </p:blipFill>
        <p:spPr>
          <a:xfrm>
            <a:off x="335664" y="859548"/>
            <a:ext cx="3657600" cy="2667301"/>
          </a:xfrm>
          <a:prstGeom prst="rect">
            <a:avLst/>
          </a:prstGeom>
        </p:spPr>
      </p:pic>
      <p:pic>
        <p:nvPicPr>
          <p:cNvPr id="7" name="Picture 6">
            <a:extLst>
              <a:ext uri="{FF2B5EF4-FFF2-40B4-BE49-F238E27FC236}">
                <a16:creationId xmlns:a16="http://schemas.microsoft.com/office/drawing/2014/main" id="{C670C3C2-4E40-1E73-ED09-AF64D387F9B0}"/>
              </a:ext>
            </a:extLst>
          </p:cNvPr>
          <p:cNvPicPr>
            <a:picLocks noChangeAspect="1"/>
          </p:cNvPicPr>
          <p:nvPr/>
        </p:nvPicPr>
        <p:blipFill>
          <a:blip r:embed="rId4"/>
          <a:stretch>
            <a:fillRect/>
          </a:stretch>
        </p:blipFill>
        <p:spPr>
          <a:xfrm>
            <a:off x="4541138" y="859548"/>
            <a:ext cx="3657600" cy="2470826"/>
          </a:xfrm>
          <a:prstGeom prst="rect">
            <a:avLst/>
          </a:prstGeom>
        </p:spPr>
      </p:pic>
      <p:sp>
        <p:nvSpPr>
          <p:cNvPr id="8" name="Arrow: Down 7">
            <a:extLst>
              <a:ext uri="{FF2B5EF4-FFF2-40B4-BE49-F238E27FC236}">
                <a16:creationId xmlns:a16="http://schemas.microsoft.com/office/drawing/2014/main" id="{54AF1174-0876-F574-ED3C-6761D324AA87}"/>
              </a:ext>
            </a:extLst>
          </p:cNvPr>
          <p:cNvSpPr/>
          <p:nvPr/>
        </p:nvSpPr>
        <p:spPr>
          <a:xfrm rot="16200000">
            <a:off x="3993264" y="1787078"/>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F3F8998-0A85-AA66-D44F-B3A805A020AB}"/>
              </a:ext>
            </a:extLst>
          </p:cNvPr>
          <p:cNvPicPr>
            <a:picLocks noChangeAspect="1"/>
          </p:cNvPicPr>
          <p:nvPr/>
        </p:nvPicPr>
        <p:blipFill>
          <a:blip r:embed="rId5"/>
          <a:stretch>
            <a:fillRect/>
          </a:stretch>
        </p:blipFill>
        <p:spPr>
          <a:xfrm>
            <a:off x="8429375" y="3787718"/>
            <a:ext cx="3657600" cy="1680012"/>
          </a:xfrm>
          <a:prstGeom prst="rect">
            <a:avLst/>
          </a:prstGeom>
        </p:spPr>
      </p:pic>
      <p:sp>
        <p:nvSpPr>
          <p:cNvPr id="15" name="Arrow: Down 14">
            <a:extLst>
              <a:ext uri="{FF2B5EF4-FFF2-40B4-BE49-F238E27FC236}">
                <a16:creationId xmlns:a16="http://schemas.microsoft.com/office/drawing/2014/main" id="{A4D74F15-C2D9-7434-E603-AAC7A8C2A161}"/>
              </a:ext>
            </a:extLst>
          </p:cNvPr>
          <p:cNvSpPr/>
          <p:nvPr/>
        </p:nvSpPr>
        <p:spPr>
          <a:xfrm rot="16200000">
            <a:off x="8229409" y="1904896"/>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5FE54EF-191C-3C6D-4081-32CC6E50C13F}"/>
              </a:ext>
            </a:extLst>
          </p:cNvPr>
          <p:cNvPicPr>
            <a:picLocks noChangeAspect="1"/>
          </p:cNvPicPr>
          <p:nvPr/>
        </p:nvPicPr>
        <p:blipFill>
          <a:blip r:embed="rId6"/>
          <a:stretch>
            <a:fillRect/>
          </a:stretch>
        </p:blipFill>
        <p:spPr>
          <a:xfrm>
            <a:off x="8534400" y="708269"/>
            <a:ext cx="3657600" cy="2667573"/>
          </a:xfrm>
          <a:prstGeom prst="rect">
            <a:avLst/>
          </a:prstGeom>
        </p:spPr>
      </p:pic>
      <p:sp>
        <p:nvSpPr>
          <p:cNvPr id="18" name="Arrow: Down 17">
            <a:extLst>
              <a:ext uri="{FF2B5EF4-FFF2-40B4-BE49-F238E27FC236}">
                <a16:creationId xmlns:a16="http://schemas.microsoft.com/office/drawing/2014/main" id="{D67C2810-DB1B-CD7E-9B28-8CABCAA6917A}"/>
              </a:ext>
            </a:extLst>
          </p:cNvPr>
          <p:cNvSpPr/>
          <p:nvPr/>
        </p:nvSpPr>
        <p:spPr>
          <a:xfrm>
            <a:off x="9983855" y="3386581"/>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56A73AD-05F7-5B53-5591-ACF928829683}"/>
              </a:ext>
            </a:extLst>
          </p:cNvPr>
          <p:cNvPicPr>
            <a:picLocks noChangeAspect="1"/>
          </p:cNvPicPr>
          <p:nvPr/>
        </p:nvPicPr>
        <p:blipFill>
          <a:blip r:embed="rId7"/>
          <a:stretch>
            <a:fillRect/>
          </a:stretch>
        </p:blipFill>
        <p:spPr>
          <a:xfrm>
            <a:off x="4267200" y="3849086"/>
            <a:ext cx="3657600" cy="1557275"/>
          </a:xfrm>
          <a:prstGeom prst="rect">
            <a:avLst/>
          </a:prstGeom>
        </p:spPr>
      </p:pic>
      <p:sp>
        <p:nvSpPr>
          <p:cNvPr id="21" name="Arrow: Down 20">
            <a:extLst>
              <a:ext uri="{FF2B5EF4-FFF2-40B4-BE49-F238E27FC236}">
                <a16:creationId xmlns:a16="http://schemas.microsoft.com/office/drawing/2014/main" id="{0A51B0C8-0636-A60C-6121-EEF59CA49875}"/>
              </a:ext>
            </a:extLst>
          </p:cNvPr>
          <p:cNvSpPr/>
          <p:nvPr/>
        </p:nvSpPr>
        <p:spPr>
          <a:xfrm rot="5400000" flipH="1">
            <a:off x="8020692" y="4460028"/>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682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r>
              <a:rPr lang="en-US" sz="2000" dirty="0"/>
              <a:t>GCP Regions and Availability Zones</a:t>
            </a:r>
          </a:p>
        </p:txBody>
      </p:sp>
      <p:sp>
        <p:nvSpPr>
          <p:cNvPr id="9" name="TextBox 8">
            <a:extLst>
              <a:ext uri="{FF2B5EF4-FFF2-40B4-BE49-F238E27FC236}">
                <a16:creationId xmlns:a16="http://schemas.microsoft.com/office/drawing/2014/main" id="{2983A710-DC23-393D-8686-8548346EABF0}"/>
              </a:ext>
            </a:extLst>
          </p:cNvPr>
          <p:cNvSpPr txBox="1"/>
          <p:nvPr/>
        </p:nvSpPr>
        <p:spPr>
          <a:xfrm>
            <a:off x="79625" y="6632460"/>
            <a:ext cx="6097712" cy="215444"/>
          </a:xfrm>
          <a:prstGeom prst="rect">
            <a:avLst/>
          </a:prstGeom>
          <a:noFill/>
        </p:spPr>
        <p:txBody>
          <a:bodyPr wrap="square">
            <a:spAutoFit/>
          </a:bodyPr>
          <a:lstStyle/>
          <a:p>
            <a:r>
              <a:rPr lang="en-US" sz="800" dirty="0"/>
              <a:t>Ref: https://docs.astronomer.io/learn/what-is-an-operator=</a:t>
            </a:r>
          </a:p>
        </p:txBody>
      </p:sp>
      <p:sp>
        <p:nvSpPr>
          <p:cNvPr id="3" name="TextBox 2">
            <a:extLst>
              <a:ext uri="{FF2B5EF4-FFF2-40B4-BE49-F238E27FC236}">
                <a16:creationId xmlns:a16="http://schemas.microsoft.com/office/drawing/2014/main" id="{81472EBC-6B44-397A-4391-0204B112B7C0}"/>
              </a:ext>
            </a:extLst>
          </p:cNvPr>
          <p:cNvSpPr txBox="1"/>
          <p:nvPr/>
        </p:nvSpPr>
        <p:spPr>
          <a:xfrm>
            <a:off x="244010" y="653014"/>
            <a:ext cx="6512925" cy="6555641"/>
          </a:xfrm>
          <a:prstGeom prst="rect">
            <a:avLst/>
          </a:prstGeom>
          <a:noFill/>
        </p:spPr>
        <p:txBody>
          <a:bodyPr wrap="square" rtlCol="0">
            <a:spAutoFit/>
          </a:bodyPr>
          <a:lstStyle/>
          <a:p>
            <a:pPr>
              <a:spcBef>
                <a:spcPts val="600"/>
              </a:spcBef>
            </a:pPr>
            <a:r>
              <a:rPr lang="en-US" sz="1200" b="1" dirty="0"/>
              <a:t>Regions and zones</a:t>
            </a:r>
          </a:p>
          <a:p>
            <a:pPr marL="171450" indent="-171450">
              <a:spcBef>
                <a:spcPts val="600"/>
              </a:spcBef>
              <a:buFont typeface="Arial" panose="020B0604020202020204" pitchFamily="34" charset="0"/>
              <a:buChar char="•"/>
            </a:pPr>
            <a:r>
              <a:rPr lang="en-US" sz="1200" dirty="0"/>
              <a:t>Let’s start at the finest grain level (i.e. the smallest or first step in the hierarchy), the Zone. </a:t>
            </a:r>
          </a:p>
          <a:p>
            <a:pPr marL="171450" indent="-171450">
              <a:spcBef>
                <a:spcPts val="600"/>
              </a:spcBef>
              <a:buFont typeface="Arial" panose="020B0604020202020204" pitchFamily="34" charset="0"/>
              <a:buChar char="•"/>
            </a:pPr>
            <a:r>
              <a:rPr lang="en-US" sz="1200" b="1" dirty="0"/>
              <a:t>A zone </a:t>
            </a:r>
            <a:r>
              <a:rPr lang="en-US" sz="1200" dirty="0"/>
              <a:t>is an area where Google Cloud Platform Resources like virtual machines or storage are deployed</a:t>
            </a:r>
          </a:p>
          <a:p>
            <a:pPr marL="628650" lvl="1" indent="-171450">
              <a:spcBef>
                <a:spcPts val="600"/>
              </a:spcBef>
              <a:buFont typeface="Arial" panose="020B0604020202020204" pitchFamily="34" charset="0"/>
              <a:buChar char="•"/>
            </a:pPr>
            <a:r>
              <a:rPr lang="en-US" sz="1200" b="1" dirty="0"/>
              <a:t>For example</a:t>
            </a:r>
            <a:r>
              <a:rPr lang="en-US" sz="1200" dirty="0"/>
              <a:t>, when you launch a virtual machine in GCP using Compute Engine, it runs in a zone you specify (suppose Europe-west2-a)</a:t>
            </a:r>
          </a:p>
          <a:p>
            <a:pPr marL="628650" lvl="1" indent="-171450">
              <a:spcBef>
                <a:spcPts val="600"/>
              </a:spcBef>
              <a:buFont typeface="Arial" panose="020B0604020202020204" pitchFamily="34" charset="0"/>
              <a:buChar char="•"/>
            </a:pPr>
            <a:r>
              <a:rPr lang="en-US" sz="1200" dirty="0"/>
              <a:t>Although people consider a zone as being sort of a GCP Data Center, that’s not strictly accurate because a zone doesn’t always correspond to one physical building</a:t>
            </a:r>
          </a:p>
          <a:p>
            <a:pPr marL="171450" indent="-171450">
              <a:spcBef>
                <a:spcPts val="600"/>
              </a:spcBef>
              <a:buFont typeface="Arial" panose="020B0604020202020204" pitchFamily="34" charset="0"/>
              <a:buChar char="•"/>
            </a:pPr>
            <a:r>
              <a:rPr lang="en-US" sz="1200" b="1" dirty="0"/>
              <a:t>Regions: Zones are grouped into regions </a:t>
            </a:r>
            <a:r>
              <a:rPr lang="en-US" sz="1200" dirty="0"/>
              <a:t>which are independent geographic areas and much larger than zones (for example- all zones shown above are grouped into a single region Europe-west2) and you can choose what regions you want your GCP resources to be placed in</a:t>
            </a:r>
          </a:p>
          <a:p>
            <a:pPr marL="171450" indent="-171450">
              <a:spcBef>
                <a:spcPts val="600"/>
              </a:spcBef>
              <a:buFont typeface="Arial" panose="020B0604020202020204" pitchFamily="34" charset="0"/>
              <a:buChar char="•"/>
            </a:pPr>
            <a:r>
              <a:rPr lang="en-US" sz="1200" dirty="0"/>
              <a:t>All the zones within a neighborhood have fast network connectivity among them</a:t>
            </a:r>
          </a:p>
          <a:p>
            <a:pPr marL="171450" indent="-171450">
              <a:spcBef>
                <a:spcPts val="600"/>
              </a:spcBef>
              <a:buFont typeface="Arial" panose="020B0604020202020204" pitchFamily="34" charset="0"/>
              <a:buChar char="•"/>
            </a:pPr>
            <a:r>
              <a:rPr lang="en-US" sz="1200" dirty="0"/>
              <a:t>Locations within regions usually have trip network latencies of under five milliseconds</a:t>
            </a:r>
          </a:p>
          <a:p>
            <a:pPr marL="171450" indent="-171450">
              <a:spcBef>
                <a:spcPts val="600"/>
              </a:spcBef>
              <a:buFont typeface="Arial" panose="020B0604020202020204" pitchFamily="34" charset="0"/>
              <a:buChar char="•"/>
            </a:pPr>
            <a:r>
              <a:rPr lang="en-US" sz="1200" dirty="0"/>
              <a:t>As a part of developing a fault-tolerant application, you’ll need to spread your resources across multiple zones in a region</a:t>
            </a:r>
          </a:p>
          <a:p>
            <a:pPr marL="628650" lvl="1" indent="-171450">
              <a:spcBef>
                <a:spcPts val="600"/>
              </a:spcBef>
              <a:buFont typeface="Arial" panose="020B0604020202020204" pitchFamily="34" charset="0"/>
              <a:buChar char="•"/>
            </a:pPr>
            <a:r>
              <a:rPr lang="en-US" sz="1200" dirty="0"/>
              <a:t>That helps protect against unexpected failures</a:t>
            </a:r>
          </a:p>
          <a:p>
            <a:pPr marL="171450" indent="-171450">
              <a:spcBef>
                <a:spcPts val="600"/>
              </a:spcBef>
              <a:buFont typeface="Arial" panose="020B0604020202020204" pitchFamily="34" charset="0"/>
              <a:buChar char="•"/>
            </a:pPr>
            <a:r>
              <a:rPr lang="en-US" sz="1200" dirty="0"/>
              <a:t>You can run resources in different regions too</a:t>
            </a:r>
          </a:p>
          <a:p>
            <a:pPr marL="628650" lvl="1" indent="-171450">
              <a:spcBef>
                <a:spcPts val="600"/>
              </a:spcBef>
              <a:buFont typeface="Arial" panose="020B0604020202020204" pitchFamily="34" charset="0"/>
              <a:buChar char="•"/>
            </a:pPr>
            <a:r>
              <a:rPr lang="en-US" sz="1200" dirty="0"/>
              <a:t>Lots of GCP customers do this, both to bring their applications closer to users around the world, and also to guard against the loss of a whole region, say, due to a natural disaster </a:t>
            </a:r>
          </a:p>
          <a:p>
            <a:pPr marL="171450" indent="-171450">
              <a:buFont typeface="Arial" panose="020B0604020202020204" pitchFamily="34" charset="0"/>
              <a:buChar char="•"/>
            </a:pPr>
            <a:endParaRPr lang="en-US" sz="1200" b="0" dirty="0"/>
          </a:p>
          <a:p>
            <a:r>
              <a:rPr lang="en-US" sz="1200" b="1" dirty="0"/>
              <a:t>Multi-Region:</a:t>
            </a:r>
          </a:p>
          <a:p>
            <a:pPr marL="171450" indent="-171450">
              <a:buFont typeface="Arial" panose="020B0604020202020204" pitchFamily="34" charset="0"/>
              <a:buChar char="•"/>
            </a:pPr>
            <a:r>
              <a:rPr lang="en-US" sz="1200" b="0" dirty="0"/>
              <a:t>A few GCP Services supports deploying resources in what we call a </a:t>
            </a:r>
            <a:r>
              <a:rPr lang="en-US" sz="1200" dirty="0"/>
              <a:t>Multi-Region</a:t>
            </a:r>
          </a:p>
          <a:p>
            <a:pPr marL="171450" indent="-171450">
              <a:buFont typeface="Arial" panose="020B0604020202020204" pitchFamily="34" charset="0"/>
              <a:buChar char="•"/>
            </a:pPr>
            <a:r>
              <a:rPr lang="en-US" sz="1200" b="0" dirty="0"/>
              <a:t>For example, Google Cloud Storage, lets you place data within the Europe Multi-Region</a:t>
            </a:r>
          </a:p>
          <a:p>
            <a:pPr marL="800100" lvl="1"/>
            <a:r>
              <a:rPr lang="en-US" sz="1200" b="0" dirty="0"/>
              <a:t>What that means is that it is stored redundantly in a minimum of two different geographic locations, separated by at least 160 kilometers within Europe</a:t>
            </a:r>
          </a:p>
          <a:p>
            <a:pPr marL="800100" lvl="1"/>
            <a:r>
              <a:rPr lang="en-US" sz="1200" b="0" dirty="0"/>
              <a:t>GCP currently has 39 regions</a:t>
            </a:r>
          </a:p>
          <a:p>
            <a:pPr marL="800100" lvl="1"/>
            <a:r>
              <a:rPr lang="en-US" sz="1200" b="0" dirty="0"/>
              <a:t>For more details please refer: </a:t>
            </a:r>
          </a:p>
          <a:p>
            <a:pPr marL="1085850" lvl="2"/>
            <a:r>
              <a:rPr lang="en-US" sz="1200" b="0" dirty="0">
                <a:hlinkClick r:id="rId2"/>
              </a:rPr>
              <a:t>https://cloud.google.com/about/locations</a:t>
            </a:r>
            <a:endParaRPr lang="en-US" sz="1200" b="0" dirty="0"/>
          </a:p>
          <a:p>
            <a:pPr marL="1085850" lvl="2"/>
            <a:endParaRPr lang="en-US" sz="1200" b="0" dirty="0"/>
          </a:p>
          <a:p>
            <a:pPr marL="171450" indent="-171450">
              <a:spcBef>
                <a:spcPts val="600"/>
              </a:spcBef>
              <a:buFont typeface="Arial" panose="020B0604020202020204" pitchFamily="34" charset="0"/>
              <a:buChar char="•"/>
            </a:pPr>
            <a:endParaRPr lang="en-US" sz="1200" dirty="0"/>
          </a:p>
        </p:txBody>
      </p:sp>
      <p:pic>
        <p:nvPicPr>
          <p:cNvPr id="7" name="Picture 6" descr="A diagram of different regions&#10;&#10;Description automatically generated">
            <a:extLst>
              <a:ext uri="{FF2B5EF4-FFF2-40B4-BE49-F238E27FC236}">
                <a16:creationId xmlns:a16="http://schemas.microsoft.com/office/drawing/2014/main" id="{3A13CA3A-C3FC-0366-978C-1809C0BDE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943422"/>
            <a:ext cx="5486400" cy="2485578"/>
          </a:xfrm>
          <a:prstGeom prst="rect">
            <a:avLst/>
          </a:prstGeom>
        </p:spPr>
      </p:pic>
      <p:pic>
        <p:nvPicPr>
          <p:cNvPr id="12" name="Picture 11" descr="A map of the world&#10;&#10;Description automatically generated">
            <a:extLst>
              <a:ext uri="{FF2B5EF4-FFF2-40B4-BE49-F238E27FC236}">
                <a16:creationId xmlns:a16="http://schemas.microsoft.com/office/drawing/2014/main" id="{C80CDA2D-359D-5181-C57A-1E20E77BB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5600" y="4033346"/>
            <a:ext cx="5486400" cy="2571750"/>
          </a:xfrm>
          <a:prstGeom prst="rect">
            <a:avLst/>
          </a:prstGeom>
        </p:spPr>
      </p:pic>
    </p:spTree>
    <p:extLst>
      <p:ext uri="{BB962C8B-B14F-4D97-AF65-F5344CB8AC3E}">
        <p14:creationId xmlns:p14="http://schemas.microsoft.com/office/powerpoint/2010/main" val="3150174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b="0" i="0" dirty="0">
                <a:solidFill>
                  <a:srgbClr val="212529"/>
                </a:solidFill>
                <a:effectLst/>
                <a:latin typeface="futura-pt"/>
              </a:rPr>
              <a:t>Hosting Static Sites on GCS (http site)</a:t>
            </a:r>
            <a:endParaRPr lang="en-US" sz="2000" dirty="0">
              <a:solidFill>
                <a:srgbClr val="161616"/>
              </a:solidFill>
            </a:endParaRPr>
          </a:p>
        </p:txBody>
      </p:sp>
      <p:sp>
        <p:nvSpPr>
          <p:cNvPr id="9" name="TextBox 8">
            <a:extLst>
              <a:ext uri="{FF2B5EF4-FFF2-40B4-BE49-F238E27FC236}">
                <a16:creationId xmlns:a16="http://schemas.microsoft.com/office/drawing/2014/main" id="{2983A710-DC23-393D-8686-8548346EABF0}"/>
              </a:ext>
            </a:extLst>
          </p:cNvPr>
          <p:cNvSpPr txBox="1"/>
          <p:nvPr/>
        </p:nvSpPr>
        <p:spPr>
          <a:xfrm>
            <a:off x="105025" y="6400685"/>
            <a:ext cx="6097712" cy="461665"/>
          </a:xfrm>
          <a:prstGeom prst="rect">
            <a:avLst/>
          </a:prstGeom>
          <a:noFill/>
        </p:spPr>
        <p:txBody>
          <a:bodyPr wrap="square">
            <a:spAutoFit/>
          </a:bodyPr>
          <a:lstStyle/>
          <a:p>
            <a:r>
              <a:rPr lang="en-US" sz="800" dirty="0"/>
              <a:t>Ref: </a:t>
            </a:r>
          </a:p>
          <a:p>
            <a:r>
              <a:rPr lang="en-US" sz="800" dirty="0"/>
              <a:t>http site: </a:t>
            </a:r>
            <a:r>
              <a:rPr lang="en-US" sz="800" b="0" i="0" dirty="0">
                <a:solidFill>
                  <a:srgbClr val="212529"/>
                </a:solidFill>
                <a:effectLst/>
                <a:latin typeface="futura-pt"/>
                <a:hlinkClick r:id="rId2"/>
              </a:rPr>
              <a:t>https://cloud.google.com/storage/docs/hosting-static-website-http</a:t>
            </a:r>
            <a:endParaRPr lang="en-US" sz="800" b="0" i="0" dirty="0">
              <a:solidFill>
                <a:srgbClr val="212529"/>
              </a:solidFill>
              <a:effectLst/>
              <a:latin typeface="futura-pt"/>
            </a:endParaRPr>
          </a:p>
          <a:p>
            <a:r>
              <a:rPr lang="en-US" sz="800" dirty="0">
                <a:solidFill>
                  <a:srgbClr val="212529"/>
                </a:solidFill>
                <a:latin typeface="futura-pt"/>
              </a:rPr>
              <a:t>https site: https://cloud.google.com/storage/docs/hosting-static-website</a:t>
            </a:r>
          </a:p>
        </p:txBody>
      </p:sp>
      <p:sp>
        <p:nvSpPr>
          <p:cNvPr id="15" name="Arrow: Down 14">
            <a:extLst>
              <a:ext uri="{FF2B5EF4-FFF2-40B4-BE49-F238E27FC236}">
                <a16:creationId xmlns:a16="http://schemas.microsoft.com/office/drawing/2014/main" id="{A4D74F15-C2D9-7434-E603-AAC7A8C2A161}"/>
              </a:ext>
            </a:extLst>
          </p:cNvPr>
          <p:cNvSpPr/>
          <p:nvPr/>
        </p:nvSpPr>
        <p:spPr>
          <a:xfrm rot="16200000">
            <a:off x="8989574" y="2156330"/>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0A51B0C8-0636-A60C-6121-EEF59CA49875}"/>
              </a:ext>
            </a:extLst>
          </p:cNvPr>
          <p:cNvSpPr/>
          <p:nvPr/>
        </p:nvSpPr>
        <p:spPr>
          <a:xfrm rot="5400000" flipH="1">
            <a:off x="8989574" y="5108635"/>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7816CE-270B-EFB8-ACD5-8D669B83A884}"/>
              </a:ext>
            </a:extLst>
          </p:cNvPr>
          <p:cNvSpPr txBox="1"/>
          <p:nvPr/>
        </p:nvSpPr>
        <p:spPr>
          <a:xfrm>
            <a:off x="244011" y="761968"/>
            <a:ext cx="6097712" cy="2123658"/>
          </a:xfrm>
          <a:prstGeom prst="rect">
            <a:avLst/>
          </a:prstGeom>
          <a:noFill/>
        </p:spPr>
        <p:txBody>
          <a:bodyPr wrap="square">
            <a:spAutoFit/>
          </a:bodyPr>
          <a:lstStyle/>
          <a:p>
            <a:r>
              <a:rPr lang="en-US" sz="1200" b="1" dirty="0"/>
              <a:t>Connecting your domain to Cloud Storage</a:t>
            </a:r>
          </a:p>
          <a:p>
            <a:pPr marL="171450" indent="-171450">
              <a:buFont typeface="Arial" panose="020B0604020202020204" pitchFamily="34" charset="0"/>
              <a:buChar char="•"/>
            </a:pPr>
            <a:r>
              <a:rPr lang="en-US" sz="1200" dirty="0"/>
              <a:t>To connect your domain to Cloud Storage, create a CNAME record through your domain registration service</a:t>
            </a:r>
          </a:p>
          <a:p>
            <a:pPr marL="171450" indent="-171450">
              <a:buFont typeface="Arial" panose="020B0604020202020204" pitchFamily="34" charset="0"/>
              <a:buChar char="•"/>
            </a:pPr>
            <a:r>
              <a:rPr lang="en-US" sz="1200" dirty="0"/>
              <a:t>A CNAME record is a type of DNS record. It directs traffic that requests a URL from your domain to the resources you want to serve, in this case objects in your Cloud Storage buckets</a:t>
            </a:r>
          </a:p>
          <a:p>
            <a:pPr marL="171450" indent="-171450">
              <a:buFont typeface="Arial" panose="020B0604020202020204" pitchFamily="34" charset="0"/>
              <a:buChar char="•"/>
            </a:pPr>
            <a:endParaRPr lang="en-US" sz="1200" dirty="0"/>
          </a:p>
          <a:p>
            <a:r>
              <a:rPr lang="en-US" sz="1200" b="1" dirty="0"/>
              <a:t>Create a bucket whose name matches the CNAME you created for your domain</a:t>
            </a:r>
          </a:p>
          <a:p>
            <a:pPr marL="171450" indent="-171450">
              <a:buFont typeface="Arial" panose="020B0604020202020204" pitchFamily="34" charset="0"/>
              <a:buChar char="•"/>
            </a:pPr>
            <a:r>
              <a:rPr lang="en-US" sz="1200" dirty="0"/>
              <a:t>For example, if you added a CNAME record pointing from the www subdomain of example.com to c.storage.googleapis.com., then create a bucket with the name "www.example.com".</a:t>
            </a:r>
          </a:p>
        </p:txBody>
      </p:sp>
      <p:pic>
        <p:nvPicPr>
          <p:cNvPr id="12" name="Picture 11">
            <a:extLst>
              <a:ext uri="{FF2B5EF4-FFF2-40B4-BE49-F238E27FC236}">
                <a16:creationId xmlns:a16="http://schemas.microsoft.com/office/drawing/2014/main" id="{E7C149C1-5DB5-9882-CD9E-7FD10229C7E2}"/>
              </a:ext>
            </a:extLst>
          </p:cNvPr>
          <p:cNvPicPr>
            <a:picLocks noChangeAspect="1"/>
          </p:cNvPicPr>
          <p:nvPr/>
        </p:nvPicPr>
        <p:blipFill>
          <a:blip r:embed="rId3"/>
          <a:stretch>
            <a:fillRect/>
          </a:stretch>
        </p:blipFill>
        <p:spPr>
          <a:xfrm>
            <a:off x="7004407" y="680853"/>
            <a:ext cx="3657600" cy="1013241"/>
          </a:xfrm>
          <a:prstGeom prst="rect">
            <a:avLst/>
          </a:prstGeom>
        </p:spPr>
      </p:pic>
      <p:pic>
        <p:nvPicPr>
          <p:cNvPr id="16" name="Picture 15">
            <a:extLst>
              <a:ext uri="{FF2B5EF4-FFF2-40B4-BE49-F238E27FC236}">
                <a16:creationId xmlns:a16="http://schemas.microsoft.com/office/drawing/2014/main" id="{94A02242-484A-7E06-3053-7B5E8598E943}"/>
              </a:ext>
            </a:extLst>
          </p:cNvPr>
          <p:cNvPicPr>
            <a:picLocks noChangeAspect="1"/>
          </p:cNvPicPr>
          <p:nvPr/>
        </p:nvPicPr>
        <p:blipFill>
          <a:blip r:embed="rId4"/>
          <a:stretch>
            <a:fillRect/>
          </a:stretch>
        </p:blipFill>
        <p:spPr>
          <a:xfrm>
            <a:off x="6010944" y="2101363"/>
            <a:ext cx="2743200" cy="595262"/>
          </a:xfrm>
          <a:prstGeom prst="rect">
            <a:avLst/>
          </a:prstGeom>
        </p:spPr>
      </p:pic>
      <p:pic>
        <p:nvPicPr>
          <p:cNvPr id="22" name="Picture 21">
            <a:extLst>
              <a:ext uri="{FF2B5EF4-FFF2-40B4-BE49-F238E27FC236}">
                <a16:creationId xmlns:a16="http://schemas.microsoft.com/office/drawing/2014/main" id="{ACED40C0-F727-0FA8-0C6E-41E8D3AF244C}"/>
              </a:ext>
            </a:extLst>
          </p:cNvPr>
          <p:cNvPicPr>
            <a:picLocks noChangeAspect="1"/>
          </p:cNvPicPr>
          <p:nvPr/>
        </p:nvPicPr>
        <p:blipFill>
          <a:blip r:embed="rId5"/>
          <a:stretch>
            <a:fillRect/>
          </a:stretch>
        </p:blipFill>
        <p:spPr>
          <a:xfrm>
            <a:off x="9376720" y="2066433"/>
            <a:ext cx="2743200" cy="3459026"/>
          </a:xfrm>
          <a:prstGeom prst="rect">
            <a:avLst/>
          </a:prstGeom>
        </p:spPr>
      </p:pic>
      <p:pic>
        <p:nvPicPr>
          <p:cNvPr id="24" name="Picture 23">
            <a:extLst>
              <a:ext uri="{FF2B5EF4-FFF2-40B4-BE49-F238E27FC236}">
                <a16:creationId xmlns:a16="http://schemas.microsoft.com/office/drawing/2014/main" id="{2C7FF061-DB9C-3066-A59F-87B6825F9E2B}"/>
              </a:ext>
            </a:extLst>
          </p:cNvPr>
          <p:cNvPicPr>
            <a:picLocks noChangeAspect="1"/>
          </p:cNvPicPr>
          <p:nvPr/>
        </p:nvPicPr>
        <p:blipFill>
          <a:blip r:embed="rId6"/>
          <a:stretch>
            <a:fillRect/>
          </a:stretch>
        </p:blipFill>
        <p:spPr>
          <a:xfrm>
            <a:off x="6133548" y="3345314"/>
            <a:ext cx="2743200" cy="2185416"/>
          </a:xfrm>
          <a:prstGeom prst="rect">
            <a:avLst/>
          </a:prstGeom>
        </p:spPr>
      </p:pic>
    </p:spTree>
    <p:extLst>
      <p:ext uri="{BB962C8B-B14F-4D97-AF65-F5344CB8AC3E}">
        <p14:creationId xmlns:p14="http://schemas.microsoft.com/office/powerpoint/2010/main" val="2634705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b="0" i="0" dirty="0">
                <a:solidFill>
                  <a:srgbClr val="212529"/>
                </a:solidFill>
                <a:effectLst/>
                <a:latin typeface="futura-pt"/>
              </a:rPr>
              <a:t>Hosting Static Sites on GCS (http site)</a:t>
            </a:r>
            <a:endParaRPr lang="en-US" sz="2000" dirty="0">
              <a:solidFill>
                <a:srgbClr val="161616"/>
              </a:solidFill>
            </a:endParaRPr>
          </a:p>
        </p:txBody>
      </p:sp>
      <p:sp>
        <p:nvSpPr>
          <p:cNvPr id="9" name="TextBox 8">
            <a:extLst>
              <a:ext uri="{FF2B5EF4-FFF2-40B4-BE49-F238E27FC236}">
                <a16:creationId xmlns:a16="http://schemas.microsoft.com/office/drawing/2014/main" id="{2983A710-DC23-393D-8686-8548346EABF0}"/>
              </a:ext>
            </a:extLst>
          </p:cNvPr>
          <p:cNvSpPr txBox="1"/>
          <p:nvPr/>
        </p:nvSpPr>
        <p:spPr>
          <a:xfrm>
            <a:off x="105025" y="6400685"/>
            <a:ext cx="6097712" cy="461665"/>
          </a:xfrm>
          <a:prstGeom prst="rect">
            <a:avLst/>
          </a:prstGeom>
          <a:noFill/>
        </p:spPr>
        <p:txBody>
          <a:bodyPr wrap="square">
            <a:spAutoFit/>
          </a:bodyPr>
          <a:lstStyle/>
          <a:p>
            <a:r>
              <a:rPr lang="en-US" sz="800" dirty="0"/>
              <a:t>Ref: </a:t>
            </a:r>
          </a:p>
          <a:p>
            <a:r>
              <a:rPr lang="en-US" sz="800" dirty="0"/>
              <a:t>http site: </a:t>
            </a:r>
            <a:r>
              <a:rPr lang="en-US" sz="800" b="0" i="0" dirty="0">
                <a:solidFill>
                  <a:srgbClr val="212529"/>
                </a:solidFill>
                <a:effectLst/>
                <a:latin typeface="futura-pt"/>
                <a:hlinkClick r:id="rId2"/>
              </a:rPr>
              <a:t>https://cloud.google.com/storage/docs/hosting-static-website-http</a:t>
            </a:r>
            <a:endParaRPr lang="en-US" sz="800" b="0" i="0" dirty="0">
              <a:solidFill>
                <a:srgbClr val="212529"/>
              </a:solidFill>
              <a:effectLst/>
              <a:latin typeface="futura-pt"/>
            </a:endParaRPr>
          </a:p>
          <a:p>
            <a:r>
              <a:rPr lang="en-US" sz="800" dirty="0">
                <a:solidFill>
                  <a:srgbClr val="212529"/>
                </a:solidFill>
                <a:latin typeface="futura-pt"/>
              </a:rPr>
              <a:t>https site: https://cloud.google.com/storage/docs/hosting-static-website</a:t>
            </a:r>
          </a:p>
        </p:txBody>
      </p:sp>
      <p:sp>
        <p:nvSpPr>
          <p:cNvPr id="15" name="Arrow: Down 14">
            <a:extLst>
              <a:ext uri="{FF2B5EF4-FFF2-40B4-BE49-F238E27FC236}">
                <a16:creationId xmlns:a16="http://schemas.microsoft.com/office/drawing/2014/main" id="{A4D74F15-C2D9-7434-E603-AAC7A8C2A161}"/>
              </a:ext>
            </a:extLst>
          </p:cNvPr>
          <p:cNvSpPr/>
          <p:nvPr/>
        </p:nvSpPr>
        <p:spPr>
          <a:xfrm rot="16200000">
            <a:off x="7879965" y="1365220"/>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D67C2810-DB1B-CD7E-9B28-8CABCAA6917A}"/>
              </a:ext>
            </a:extLst>
          </p:cNvPr>
          <p:cNvSpPr/>
          <p:nvPr/>
        </p:nvSpPr>
        <p:spPr>
          <a:xfrm>
            <a:off x="8897792" y="3106776"/>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7816CE-270B-EFB8-ACD5-8D669B83A884}"/>
              </a:ext>
            </a:extLst>
          </p:cNvPr>
          <p:cNvSpPr txBox="1"/>
          <p:nvPr/>
        </p:nvSpPr>
        <p:spPr>
          <a:xfrm>
            <a:off x="244011" y="761968"/>
            <a:ext cx="3845104" cy="1384995"/>
          </a:xfrm>
          <a:prstGeom prst="rect">
            <a:avLst/>
          </a:prstGeom>
          <a:noFill/>
        </p:spPr>
        <p:txBody>
          <a:bodyPr wrap="square">
            <a:spAutoFit/>
          </a:bodyPr>
          <a:lstStyle/>
          <a:p>
            <a:r>
              <a:rPr lang="en-US" sz="1200" b="1" dirty="0"/>
              <a:t>Uploading your site's files:</a:t>
            </a:r>
          </a:p>
          <a:p>
            <a:pPr marL="171450" indent="-171450">
              <a:buFont typeface="Arial" panose="020B0604020202020204" pitchFamily="34" charset="0"/>
              <a:buChar char="•"/>
            </a:pPr>
            <a:r>
              <a:rPr lang="en-US" sz="1200" dirty="0"/>
              <a:t>Add to your bucket the files you want your website to serve:</a:t>
            </a:r>
          </a:p>
          <a:p>
            <a:pPr marL="171450" indent="-171450">
              <a:buFont typeface="Arial" panose="020B0604020202020204" pitchFamily="34" charset="0"/>
              <a:buChar char="•"/>
            </a:pPr>
            <a:r>
              <a:rPr lang="en-US" sz="1200" b="0" i="0" dirty="0">
                <a:solidFill>
                  <a:srgbClr val="202124"/>
                </a:solidFill>
                <a:effectLst/>
              </a:rPr>
              <a:t>After the upload completes, you should see the file name along with file information displayed in the bucket.</a:t>
            </a:r>
          </a:p>
          <a:p>
            <a:endParaRPr lang="en-US" sz="1200" dirty="0">
              <a:solidFill>
                <a:srgbClr val="202124"/>
              </a:solidFill>
            </a:endParaRPr>
          </a:p>
        </p:txBody>
      </p:sp>
      <p:pic>
        <p:nvPicPr>
          <p:cNvPr id="3" name="Picture 2">
            <a:extLst>
              <a:ext uri="{FF2B5EF4-FFF2-40B4-BE49-F238E27FC236}">
                <a16:creationId xmlns:a16="http://schemas.microsoft.com/office/drawing/2014/main" id="{8899A3C2-0722-63D8-906B-4385E2F42A83}"/>
              </a:ext>
            </a:extLst>
          </p:cNvPr>
          <p:cNvPicPr>
            <a:picLocks noChangeAspect="1"/>
          </p:cNvPicPr>
          <p:nvPr/>
        </p:nvPicPr>
        <p:blipFill>
          <a:blip r:embed="rId3"/>
          <a:stretch>
            <a:fillRect/>
          </a:stretch>
        </p:blipFill>
        <p:spPr>
          <a:xfrm>
            <a:off x="4831137" y="761968"/>
            <a:ext cx="2743200" cy="2411878"/>
          </a:xfrm>
          <a:prstGeom prst="rect">
            <a:avLst/>
          </a:prstGeom>
        </p:spPr>
      </p:pic>
      <p:pic>
        <p:nvPicPr>
          <p:cNvPr id="6" name="Picture 5">
            <a:extLst>
              <a:ext uri="{FF2B5EF4-FFF2-40B4-BE49-F238E27FC236}">
                <a16:creationId xmlns:a16="http://schemas.microsoft.com/office/drawing/2014/main" id="{1C643C80-53C3-E223-F1EE-FBC44D1B5F30}"/>
              </a:ext>
            </a:extLst>
          </p:cNvPr>
          <p:cNvPicPr>
            <a:picLocks noChangeAspect="1"/>
          </p:cNvPicPr>
          <p:nvPr/>
        </p:nvPicPr>
        <p:blipFill>
          <a:blip r:embed="rId4"/>
          <a:stretch>
            <a:fillRect/>
          </a:stretch>
        </p:blipFill>
        <p:spPr>
          <a:xfrm>
            <a:off x="8440934" y="819288"/>
            <a:ext cx="1371600" cy="2090507"/>
          </a:xfrm>
          <a:prstGeom prst="rect">
            <a:avLst/>
          </a:prstGeom>
        </p:spPr>
      </p:pic>
      <p:pic>
        <p:nvPicPr>
          <p:cNvPr id="8" name="Picture 7">
            <a:extLst>
              <a:ext uri="{FF2B5EF4-FFF2-40B4-BE49-F238E27FC236}">
                <a16:creationId xmlns:a16="http://schemas.microsoft.com/office/drawing/2014/main" id="{0172ABD1-C985-3DFB-CFAE-092A296581B1}"/>
              </a:ext>
            </a:extLst>
          </p:cNvPr>
          <p:cNvPicPr>
            <a:picLocks noChangeAspect="1"/>
          </p:cNvPicPr>
          <p:nvPr/>
        </p:nvPicPr>
        <p:blipFill>
          <a:blip r:embed="rId5"/>
          <a:stretch>
            <a:fillRect/>
          </a:stretch>
        </p:blipFill>
        <p:spPr>
          <a:xfrm>
            <a:off x="7574337" y="3948206"/>
            <a:ext cx="3657600" cy="1637006"/>
          </a:xfrm>
          <a:prstGeom prst="rect">
            <a:avLst/>
          </a:prstGeom>
        </p:spPr>
      </p:pic>
    </p:spTree>
    <p:extLst>
      <p:ext uri="{BB962C8B-B14F-4D97-AF65-F5344CB8AC3E}">
        <p14:creationId xmlns:p14="http://schemas.microsoft.com/office/powerpoint/2010/main" val="3249091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b="0" i="0" dirty="0">
                <a:solidFill>
                  <a:srgbClr val="212529"/>
                </a:solidFill>
                <a:effectLst/>
                <a:latin typeface="futura-pt"/>
              </a:rPr>
              <a:t>Hosting Static Sites on GCS (http site)</a:t>
            </a:r>
            <a:endParaRPr lang="en-US" sz="2000" dirty="0">
              <a:solidFill>
                <a:srgbClr val="161616"/>
              </a:solidFill>
            </a:endParaRPr>
          </a:p>
        </p:txBody>
      </p:sp>
      <p:sp>
        <p:nvSpPr>
          <p:cNvPr id="9" name="TextBox 8">
            <a:extLst>
              <a:ext uri="{FF2B5EF4-FFF2-40B4-BE49-F238E27FC236}">
                <a16:creationId xmlns:a16="http://schemas.microsoft.com/office/drawing/2014/main" id="{2983A710-DC23-393D-8686-8548346EABF0}"/>
              </a:ext>
            </a:extLst>
          </p:cNvPr>
          <p:cNvSpPr txBox="1"/>
          <p:nvPr/>
        </p:nvSpPr>
        <p:spPr>
          <a:xfrm>
            <a:off x="105025" y="6400685"/>
            <a:ext cx="6097712" cy="461665"/>
          </a:xfrm>
          <a:prstGeom prst="rect">
            <a:avLst/>
          </a:prstGeom>
          <a:noFill/>
        </p:spPr>
        <p:txBody>
          <a:bodyPr wrap="square">
            <a:spAutoFit/>
          </a:bodyPr>
          <a:lstStyle/>
          <a:p>
            <a:r>
              <a:rPr lang="en-US" sz="800" dirty="0"/>
              <a:t>Ref: </a:t>
            </a:r>
          </a:p>
          <a:p>
            <a:r>
              <a:rPr lang="en-US" sz="800" dirty="0"/>
              <a:t>http site: </a:t>
            </a:r>
            <a:r>
              <a:rPr lang="en-US" sz="800" b="0" i="0" dirty="0">
                <a:solidFill>
                  <a:srgbClr val="212529"/>
                </a:solidFill>
                <a:effectLst/>
                <a:latin typeface="futura-pt"/>
                <a:hlinkClick r:id="rId2"/>
              </a:rPr>
              <a:t>https://cloud.google.com/storage/docs/hosting-static-website-http</a:t>
            </a:r>
            <a:endParaRPr lang="en-US" sz="800" b="0" i="0" dirty="0">
              <a:solidFill>
                <a:srgbClr val="212529"/>
              </a:solidFill>
              <a:effectLst/>
              <a:latin typeface="futura-pt"/>
            </a:endParaRPr>
          </a:p>
          <a:p>
            <a:r>
              <a:rPr lang="en-US" sz="800" dirty="0">
                <a:solidFill>
                  <a:srgbClr val="212529"/>
                </a:solidFill>
                <a:latin typeface="futura-pt"/>
              </a:rPr>
              <a:t>https site: https://cloud.google.com/storage/docs/hosting-static-website</a:t>
            </a:r>
          </a:p>
        </p:txBody>
      </p:sp>
      <p:sp>
        <p:nvSpPr>
          <p:cNvPr id="15" name="Arrow: Down 14">
            <a:extLst>
              <a:ext uri="{FF2B5EF4-FFF2-40B4-BE49-F238E27FC236}">
                <a16:creationId xmlns:a16="http://schemas.microsoft.com/office/drawing/2014/main" id="{A4D74F15-C2D9-7434-E603-AAC7A8C2A161}"/>
              </a:ext>
            </a:extLst>
          </p:cNvPr>
          <p:cNvSpPr/>
          <p:nvPr/>
        </p:nvSpPr>
        <p:spPr>
          <a:xfrm rot="16200000">
            <a:off x="8844708" y="2009803"/>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D67C2810-DB1B-CD7E-9B28-8CABCAA6917A}"/>
              </a:ext>
            </a:extLst>
          </p:cNvPr>
          <p:cNvSpPr/>
          <p:nvPr/>
        </p:nvSpPr>
        <p:spPr>
          <a:xfrm>
            <a:off x="10223158" y="3338341"/>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0A51B0C8-0636-A60C-6121-EEF59CA49875}"/>
              </a:ext>
            </a:extLst>
          </p:cNvPr>
          <p:cNvSpPr/>
          <p:nvPr/>
        </p:nvSpPr>
        <p:spPr>
          <a:xfrm rot="5400000" flipH="1">
            <a:off x="8833207" y="5065151"/>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7816CE-270B-EFB8-ACD5-8D669B83A884}"/>
              </a:ext>
            </a:extLst>
          </p:cNvPr>
          <p:cNvSpPr txBox="1"/>
          <p:nvPr/>
        </p:nvSpPr>
        <p:spPr>
          <a:xfrm>
            <a:off x="244011" y="761968"/>
            <a:ext cx="3845104" cy="2862322"/>
          </a:xfrm>
          <a:prstGeom prst="rect">
            <a:avLst/>
          </a:prstGeom>
          <a:noFill/>
        </p:spPr>
        <p:txBody>
          <a:bodyPr wrap="square">
            <a:spAutoFit/>
          </a:bodyPr>
          <a:lstStyle/>
          <a:p>
            <a:r>
              <a:rPr lang="en-US" sz="1200" b="1" dirty="0"/>
              <a:t>Sharing your files</a:t>
            </a:r>
          </a:p>
          <a:p>
            <a:pPr marL="171450" indent="-171450">
              <a:buFont typeface="Arial" panose="020B0604020202020204" pitchFamily="34" charset="0"/>
              <a:buChar char="•"/>
            </a:pPr>
            <a:r>
              <a:rPr lang="en-US" sz="1200" dirty="0"/>
              <a:t>Make all objects in a bucket readable to everyone on the public internet: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Caution</a:t>
            </a:r>
            <a:r>
              <a:rPr lang="en-US" sz="1200" dirty="0"/>
              <a:t>: Before making your bucket publicly accessible, make sure that the files in your bucket do not contain sensitive or private information.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0" i="0" dirty="0">
                <a:solidFill>
                  <a:srgbClr val="202124"/>
                </a:solidFill>
                <a:effectLst/>
              </a:rPr>
              <a:t>Once shared publicly, a </a:t>
            </a:r>
            <a:r>
              <a:rPr lang="en-US" sz="1200" b="1" i="0" dirty="0">
                <a:solidFill>
                  <a:srgbClr val="202124"/>
                </a:solidFill>
                <a:effectLst/>
              </a:rPr>
              <a:t>link</a:t>
            </a:r>
            <a:r>
              <a:rPr lang="en-US" sz="1200" b="0" i="0" dirty="0">
                <a:solidFill>
                  <a:srgbClr val="202124"/>
                </a:solidFill>
                <a:effectLst/>
              </a:rPr>
              <a:t> icon appears for each object in the </a:t>
            </a:r>
            <a:r>
              <a:rPr lang="en-US" sz="1200" b="0" i="1" dirty="0">
                <a:solidFill>
                  <a:srgbClr val="202124"/>
                </a:solidFill>
                <a:effectLst/>
              </a:rPr>
              <a:t>public access</a:t>
            </a:r>
            <a:r>
              <a:rPr lang="en-US" sz="1200" b="0" i="0" dirty="0">
                <a:solidFill>
                  <a:srgbClr val="202124"/>
                </a:solidFill>
                <a:effectLst/>
              </a:rPr>
              <a:t> column. You can click this icon to get the URL for the object.</a:t>
            </a:r>
          </a:p>
          <a:p>
            <a:pPr marL="171450" indent="-171450">
              <a:buFont typeface="Arial" panose="020B0604020202020204" pitchFamily="34" charset="0"/>
              <a:buChar char="•"/>
            </a:pPr>
            <a:endParaRPr lang="en-US" sz="1200" dirty="0">
              <a:solidFill>
                <a:srgbClr val="202124"/>
              </a:solidFill>
            </a:endParaRPr>
          </a:p>
          <a:p>
            <a:pPr marL="171450" indent="-171450">
              <a:buFont typeface="Arial" panose="020B0604020202020204" pitchFamily="34" charset="0"/>
              <a:buChar char="•"/>
            </a:pPr>
            <a:r>
              <a:rPr lang="en-US" sz="1200" b="1" dirty="0"/>
              <a:t>Note</a:t>
            </a:r>
            <a:r>
              <a:rPr lang="en-US" sz="1200" dirty="0"/>
              <a:t>: roles/</a:t>
            </a:r>
            <a:r>
              <a:rPr lang="en-US" sz="1200" dirty="0" err="1"/>
              <a:t>storage.objectViewer</a:t>
            </a:r>
            <a:r>
              <a:rPr lang="en-US" sz="1200" dirty="0"/>
              <a:t> includes permission to list the objects in the bucket. If you don't want to grant listing publicly, use roles/</a:t>
            </a:r>
            <a:r>
              <a:rPr lang="en-US" sz="1200" dirty="0" err="1"/>
              <a:t>storage.legacyObjectReader</a:t>
            </a:r>
            <a:endParaRPr lang="en-US" sz="1200" dirty="0"/>
          </a:p>
        </p:txBody>
      </p:sp>
      <p:pic>
        <p:nvPicPr>
          <p:cNvPr id="5" name="Picture 4">
            <a:extLst>
              <a:ext uri="{FF2B5EF4-FFF2-40B4-BE49-F238E27FC236}">
                <a16:creationId xmlns:a16="http://schemas.microsoft.com/office/drawing/2014/main" id="{92152596-BC6D-D93F-7870-643D6ADB25F4}"/>
              </a:ext>
            </a:extLst>
          </p:cNvPr>
          <p:cNvPicPr>
            <a:picLocks noChangeAspect="1"/>
          </p:cNvPicPr>
          <p:nvPr/>
        </p:nvPicPr>
        <p:blipFill>
          <a:blip r:embed="rId3"/>
          <a:stretch>
            <a:fillRect/>
          </a:stretch>
        </p:blipFill>
        <p:spPr>
          <a:xfrm>
            <a:off x="4089115" y="798341"/>
            <a:ext cx="4572000" cy="2540000"/>
          </a:xfrm>
          <a:prstGeom prst="rect">
            <a:avLst/>
          </a:prstGeom>
        </p:spPr>
      </p:pic>
      <p:pic>
        <p:nvPicPr>
          <p:cNvPr id="11" name="Picture 10">
            <a:extLst>
              <a:ext uri="{FF2B5EF4-FFF2-40B4-BE49-F238E27FC236}">
                <a16:creationId xmlns:a16="http://schemas.microsoft.com/office/drawing/2014/main" id="{C7BE7C15-469C-277F-6E3B-1B5A5E4AFD40}"/>
              </a:ext>
            </a:extLst>
          </p:cNvPr>
          <p:cNvPicPr>
            <a:picLocks noChangeAspect="1"/>
          </p:cNvPicPr>
          <p:nvPr/>
        </p:nvPicPr>
        <p:blipFill>
          <a:blip r:embed="rId4"/>
          <a:stretch>
            <a:fillRect/>
          </a:stretch>
        </p:blipFill>
        <p:spPr>
          <a:xfrm>
            <a:off x="9291120" y="653014"/>
            <a:ext cx="2743200" cy="2567587"/>
          </a:xfrm>
          <a:prstGeom prst="rect">
            <a:avLst/>
          </a:prstGeom>
        </p:spPr>
      </p:pic>
      <p:pic>
        <p:nvPicPr>
          <p:cNvPr id="13" name="Picture 12">
            <a:extLst>
              <a:ext uri="{FF2B5EF4-FFF2-40B4-BE49-F238E27FC236}">
                <a16:creationId xmlns:a16="http://schemas.microsoft.com/office/drawing/2014/main" id="{B6020147-2AFD-6727-A72F-90F176904206}"/>
              </a:ext>
            </a:extLst>
          </p:cNvPr>
          <p:cNvPicPr>
            <a:picLocks noChangeAspect="1"/>
          </p:cNvPicPr>
          <p:nvPr/>
        </p:nvPicPr>
        <p:blipFill>
          <a:blip r:embed="rId5"/>
          <a:stretch>
            <a:fillRect/>
          </a:stretch>
        </p:blipFill>
        <p:spPr>
          <a:xfrm>
            <a:off x="9291120" y="3773106"/>
            <a:ext cx="2286000" cy="2858411"/>
          </a:xfrm>
          <a:prstGeom prst="rect">
            <a:avLst/>
          </a:prstGeom>
        </p:spPr>
      </p:pic>
      <p:pic>
        <p:nvPicPr>
          <p:cNvPr id="16" name="Picture 15">
            <a:extLst>
              <a:ext uri="{FF2B5EF4-FFF2-40B4-BE49-F238E27FC236}">
                <a16:creationId xmlns:a16="http://schemas.microsoft.com/office/drawing/2014/main" id="{07E2A97E-1A36-93D7-9C25-682C7E80330D}"/>
              </a:ext>
            </a:extLst>
          </p:cNvPr>
          <p:cNvPicPr>
            <a:picLocks noChangeAspect="1"/>
          </p:cNvPicPr>
          <p:nvPr/>
        </p:nvPicPr>
        <p:blipFill>
          <a:blip r:embed="rId6"/>
          <a:stretch>
            <a:fillRect/>
          </a:stretch>
        </p:blipFill>
        <p:spPr>
          <a:xfrm>
            <a:off x="5906414" y="4575777"/>
            <a:ext cx="2743200" cy="1253067"/>
          </a:xfrm>
          <a:prstGeom prst="rect">
            <a:avLst/>
          </a:prstGeom>
        </p:spPr>
      </p:pic>
      <p:pic>
        <p:nvPicPr>
          <p:cNvPr id="19" name="Picture 18">
            <a:extLst>
              <a:ext uri="{FF2B5EF4-FFF2-40B4-BE49-F238E27FC236}">
                <a16:creationId xmlns:a16="http://schemas.microsoft.com/office/drawing/2014/main" id="{3E072D0E-DADC-8A7D-B62A-437E7A0C58F5}"/>
              </a:ext>
            </a:extLst>
          </p:cNvPr>
          <p:cNvPicPr>
            <a:picLocks noChangeAspect="1"/>
          </p:cNvPicPr>
          <p:nvPr/>
        </p:nvPicPr>
        <p:blipFill>
          <a:blip r:embed="rId7"/>
          <a:stretch>
            <a:fillRect/>
          </a:stretch>
        </p:blipFill>
        <p:spPr>
          <a:xfrm>
            <a:off x="1325081" y="3887471"/>
            <a:ext cx="3657600" cy="2355359"/>
          </a:xfrm>
          <a:prstGeom prst="rect">
            <a:avLst/>
          </a:prstGeom>
        </p:spPr>
      </p:pic>
      <p:sp>
        <p:nvSpPr>
          <p:cNvPr id="20" name="Arrow: Down 19">
            <a:extLst>
              <a:ext uri="{FF2B5EF4-FFF2-40B4-BE49-F238E27FC236}">
                <a16:creationId xmlns:a16="http://schemas.microsoft.com/office/drawing/2014/main" id="{FEFDB293-69FD-58CD-17D8-00CD4D0FF702}"/>
              </a:ext>
            </a:extLst>
          </p:cNvPr>
          <p:cNvSpPr/>
          <p:nvPr/>
        </p:nvSpPr>
        <p:spPr>
          <a:xfrm rot="5400000" flipH="1">
            <a:off x="5433803" y="5065150"/>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782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b="0" i="0" dirty="0">
                <a:solidFill>
                  <a:srgbClr val="212529"/>
                </a:solidFill>
                <a:effectLst/>
                <a:latin typeface="futura-pt"/>
              </a:rPr>
              <a:t>Hosting Static Sites on GCS (http site)</a:t>
            </a:r>
            <a:endParaRPr lang="en-US" sz="2000" dirty="0">
              <a:solidFill>
                <a:srgbClr val="161616"/>
              </a:solidFill>
            </a:endParaRPr>
          </a:p>
        </p:txBody>
      </p:sp>
      <p:sp>
        <p:nvSpPr>
          <p:cNvPr id="9" name="TextBox 8">
            <a:extLst>
              <a:ext uri="{FF2B5EF4-FFF2-40B4-BE49-F238E27FC236}">
                <a16:creationId xmlns:a16="http://schemas.microsoft.com/office/drawing/2014/main" id="{2983A710-DC23-393D-8686-8548346EABF0}"/>
              </a:ext>
            </a:extLst>
          </p:cNvPr>
          <p:cNvSpPr txBox="1"/>
          <p:nvPr/>
        </p:nvSpPr>
        <p:spPr>
          <a:xfrm>
            <a:off x="105025" y="6400685"/>
            <a:ext cx="6097712" cy="461665"/>
          </a:xfrm>
          <a:prstGeom prst="rect">
            <a:avLst/>
          </a:prstGeom>
          <a:noFill/>
        </p:spPr>
        <p:txBody>
          <a:bodyPr wrap="square">
            <a:spAutoFit/>
          </a:bodyPr>
          <a:lstStyle/>
          <a:p>
            <a:r>
              <a:rPr lang="en-US" sz="800" dirty="0"/>
              <a:t>Ref: </a:t>
            </a:r>
          </a:p>
          <a:p>
            <a:r>
              <a:rPr lang="en-US" sz="800" dirty="0"/>
              <a:t>http site: </a:t>
            </a:r>
            <a:r>
              <a:rPr lang="en-US" sz="800" b="0" i="0" dirty="0">
                <a:solidFill>
                  <a:srgbClr val="212529"/>
                </a:solidFill>
                <a:effectLst/>
                <a:latin typeface="futura-pt"/>
                <a:hlinkClick r:id="rId2"/>
              </a:rPr>
              <a:t>https://cloud.google.com/storage/docs/hosting-static-website-http</a:t>
            </a:r>
            <a:endParaRPr lang="en-US" sz="800" b="0" i="0" dirty="0">
              <a:solidFill>
                <a:srgbClr val="212529"/>
              </a:solidFill>
              <a:effectLst/>
              <a:latin typeface="futura-pt"/>
            </a:endParaRPr>
          </a:p>
          <a:p>
            <a:r>
              <a:rPr lang="en-US" sz="800" dirty="0">
                <a:solidFill>
                  <a:srgbClr val="212529"/>
                </a:solidFill>
                <a:latin typeface="futura-pt"/>
              </a:rPr>
              <a:t>https site: https://cloud.google.com/storage/docs/hosting-static-website</a:t>
            </a:r>
          </a:p>
        </p:txBody>
      </p:sp>
      <p:sp>
        <p:nvSpPr>
          <p:cNvPr id="18" name="Arrow: Down 17">
            <a:extLst>
              <a:ext uri="{FF2B5EF4-FFF2-40B4-BE49-F238E27FC236}">
                <a16:creationId xmlns:a16="http://schemas.microsoft.com/office/drawing/2014/main" id="{D67C2810-DB1B-CD7E-9B28-8CABCAA6917A}"/>
              </a:ext>
            </a:extLst>
          </p:cNvPr>
          <p:cNvSpPr/>
          <p:nvPr/>
        </p:nvSpPr>
        <p:spPr>
          <a:xfrm>
            <a:off x="9709451" y="3037168"/>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7816CE-270B-EFB8-ACD5-8D669B83A884}"/>
              </a:ext>
            </a:extLst>
          </p:cNvPr>
          <p:cNvSpPr txBox="1"/>
          <p:nvPr/>
        </p:nvSpPr>
        <p:spPr>
          <a:xfrm>
            <a:off x="244011" y="761968"/>
            <a:ext cx="3845104" cy="2677656"/>
          </a:xfrm>
          <a:prstGeom prst="rect">
            <a:avLst/>
          </a:prstGeom>
          <a:noFill/>
        </p:spPr>
        <p:txBody>
          <a:bodyPr wrap="square">
            <a:spAutoFit/>
          </a:bodyPr>
          <a:lstStyle/>
          <a:p>
            <a:r>
              <a:rPr lang="en-US" sz="1200" b="1" dirty="0"/>
              <a:t>Recommended: Assigning specialty pages</a:t>
            </a:r>
          </a:p>
          <a:p>
            <a:pPr marL="171450" indent="-171450">
              <a:buFont typeface="Arial" panose="020B0604020202020204" pitchFamily="34" charset="0"/>
              <a:buChar char="•"/>
            </a:pPr>
            <a:r>
              <a:rPr lang="en-US" sz="1200" dirty="0"/>
              <a:t>You can assign an index page suffix, which is controlled by the </a:t>
            </a:r>
            <a:r>
              <a:rPr lang="en-US" sz="1200" b="1" dirty="0" err="1"/>
              <a:t>MainPageSuffix</a:t>
            </a:r>
            <a:r>
              <a:rPr lang="en-US" sz="1200" dirty="0"/>
              <a:t> property and a custom error page, which is controlled by the </a:t>
            </a:r>
            <a:r>
              <a:rPr lang="en-US" sz="1200" b="1" dirty="0" err="1"/>
              <a:t>NotFoundPage</a:t>
            </a:r>
            <a:r>
              <a:rPr lang="en-US" sz="1200" dirty="0"/>
              <a:t> property. Assigning either is optional, but without an index page, nothing is served when users access your top-level site, for example, </a:t>
            </a:r>
            <a:r>
              <a:rPr lang="en-US" sz="1200" dirty="0">
                <a:hlinkClick r:id="rId3"/>
              </a:rPr>
              <a:t>http://www.jmpg.tech</a:t>
            </a: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In the following sample, the </a:t>
            </a:r>
            <a:r>
              <a:rPr lang="en-US" sz="1200" b="1" dirty="0" err="1"/>
              <a:t>MainPageSuffix</a:t>
            </a:r>
            <a:r>
              <a:rPr lang="en-US" sz="1200" dirty="0"/>
              <a:t> is set to index.</a:t>
            </a:r>
            <a:r>
              <a:rPr lang="en-US" sz="1200" b="1" dirty="0"/>
              <a:t>html</a:t>
            </a:r>
            <a:r>
              <a:rPr lang="en-US" sz="1200" dirty="0"/>
              <a:t> and </a:t>
            </a:r>
            <a:r>
              <a:rPr lang="en-US" sz="1200" dirty="0" err="1"/>
              <a:t>NotFoundPage</a:t>
            </a:r>
            <a:r>
              <a:rPr lang="en-US" sz="1200" dirty="0"/>
              <a:t> is set to </a:t>
            </a:r>
            <a:r>
              <a:rPr lang="en-US" sz="1200" b="1" dirty="0"/>
              <a:t>404.html</a:t>
            </a:r>
            <a:r>
              <a:rPr lang="en-US" sz="1200" dirty="0"/>
              <a: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b="1" dirty="0"/>
              <a:t>Test the website</a:t>
            </a:r>
          </a:p>
        </p:txBody>
      </p:sp>
      <p:pic>
        <p:nvPicPr>
          <p:cNvPr id="3" name="Picture 2">
            <a:extLst>
              <a:ext uri="{FF2B5EF4-FFF2-40B4-BE49-F238E27FC236}">
                <a16:creationId xmlns:a16="http://schemas.microsoft.com/office/drawing/2014/main" id="{5A73FB14-0086-1DDF-C0C6-97F766EF5834}"/>
              </a:ext>
            </a:extLst>
          </p:cNvPr>
          <p:cNvPicPr>
            <a:picLocks noChangeAspect="1"/>
          </p:cNvPicPr>
          <p:nvPr/>
        </p:nvPicPr>
        <p:blipFill>
          <a:blip r:embed="rId4"/>
          <a:stretch>
            <a:fillRect/>
          </a:stretch>
        </p:blipFill>
        <p:spPr>
          <a:xfrm>
            <a:off x="6461589" y="761968"/>
            <a:ext cx="5486400" cy="2064744"/>
          </a:xfrm>
          <a:prstGeom prst="rect">
            <a:avLst/>
          </a:prstGeom>
        </p:spPr>
      </p:pic>
      <p:pic>
        <p:nvPicPr>
          <p:cNvPr id="7" name="Picture 6">
            <a:extLst>
              <a:ext uri="{FF2B5EF4-FFF2-40B4-BE49-F238E27FC236}">
                <a16:creationId xmlns:a16="http://schemas.microsoft.com/office/drawing/2014/main" id="{A1EF3E50-C54D-4B1A-AC08-57C99799E14F}"/>
              </a:ext>
            </a:extLst>
          </p:cNvPr>
          <p:cNvPicPr>
            <a:picLocks noChangeAspect="1"/>
          </p:cNvPicPr>
          <p:nvPr/>
        </p:nvPicPr>
        <p:blipFill>
          <a:blip r:embed="rId5"/>
          <a:stretch>
            <a:fillRect/>
          </a:stretch>
        </p:blipFill>
        <p:spPr>
          <a:xfrm>
            <a:off x="8290389" y="3398779"/>
            <a:ext cx="3657600" cy="2817495"/>
          </a:xfrm>
          <a:prstGeom prst="rect">
            <a:avLst/>
          </a:prstGeom>
        </p:spPr>
      </p:pic>
    </p:spTree>
    <p:extLst>
      <p:ext uri="{BB962C8B-B14F-4D97-AF65-F5344CB8AC3E}">
        <p14:creationId xmlns:p14="http://schemas.microsoft.com/office/powerpoint/2010/main" val="32475546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1620748" y="3028890"/>
            <a:ext cx="8589196" cy="400110"/>
          </a:xfrm>
          <a:prstGeom prst="rect">
            <a:avLst/>
          </a:prstGeom>
          <a:solidFill>
            <a:schemeClr val="accent5">
              <a:lumMod val="60000"/>
              <a:lumOff val="40000"/>
            </a:schemeClr>
          </a:solidFill>
        </p:spPr>
        <p:txBody>
          <a:bodyPr wrap="square" rtlCol="0">
            <a:spAutoFit/>
          </a:bodyPr>
          <a:lstStyle/>
          <a:p>
            <a:pPr algn="ctr"/>
            <a:r>
              <a:rPr lang="en-US" sz="2000" dirty="0"/>
              <a:t>Appendix</a:t>
            </a:r>
          </a:p>
        </p:txBody>
      </p:sp>
      <p:sp>
        <p:nvSpPr>
          <p:cNvPr id="22" name="TextBox 21">
            <a:extLst>
              <a:ext uri="{FF2B5EF4-FFF2-40B4-BE49-F238E27FC236}">
                <a16:creationId xmlns:a16="http://schemas.microsoft.com/office/drawing/2014/main" id="{7D4DD21D-6C0E-44BD-A279-BDADE50EA8FC}"/>
              </a:ext>
            </a:extLst>
          </p:cNvPr>
          <p:cNvSpPr txBox="1"/>
          <p:nvPr/>
        </p:nvSpPr>
        <p:spPr>
          <a:xfrm>
            <a:off x="141973" y="6657945"/>
            <a:ext cx="6097604" cy="200055"/>
          </a:xfrm>
          <a:prstGeom prst="rect">
            <a:avLst/>
          </a:prstGeom>
          <a:noFill/>
        </p:spPr>
        <p:txBody>
          <a:bodyPr wrap="square">
            <a:spAutoFit/>
          </a:bodyPr>
          <a:lstStyle/>
          <a:p>
            <a:r>
              <a:rPr lang="en-US" sz="700" dirty="0"/>
              <a:t>Ref: https://code.visualstudio.com/docs/python/python-tutorial#_create-a-virtual-environment</a:t>
            </a:r>
          </a:p>
        </p:txBody>
      </p:sp>
    </p:spTree>
    <p:extLst>
      <p:ext uri="{BB962C8B-B14F-4D97-AF65-F5344CB8AC3E}">
        <p14:creationId xmlns:p14="http://schemas.microsoft.com/office/powerpoint/2010/main" val="223388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324CBF-1FFF-A4EB-31C7-364BE251C8B6}"/>
              </a:ext>
            </a:extLst>
          </p:cNvPr>
          <p:cNvSpPr/>
          <p:nvPr/>
        </p:nvSpPr>
        <p:spPr>
          <a:xfrm>
            <a:off x="281539" y="4324374"/>
            <a:ext cx="4114800" cy="5239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970371"/>
            <a:ext cx="3923728" cy="3877985"/>
          </a:xfrm>
          <a:prstGeom prst="rect">
            <a:avLst/>
          </a:prstGeom>
          <a:noFill/>
        </p:spPr>
        <p:txBody>
          <a:bodyPr wrap="square" rtlCol="0">
            <a:spAutoFit/>
          </a:bodyPr>
          <a:lstStyle/>
          <a:p>
            <a:pPr>
              <a:spcBef>
                <a:spcPts val="1800"/>
              </a:spcBef>
              <a:spcAft>
                <a:spcPts val="1800"/>
              </a:spcAft>
            </a:pPr>
            <a:r>
              <a:rPr lang="en-US" sz="1200" b="1" dirty="0">
                <a:solidFill>
                  <a:srgbClr val="161616"/>
                </a:solidFill>
              </a:rPr>
              <a:t>Database configurations with Cloud SQL</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a Cloud SQL instance</a:t>
            </a:r>
          </a:p>
          <a:p>
            <a:pPr marL="171450" indent="-171450">
              <a:spcBef>
                <a:spcPts val="1800"/>
              </a:spcBef>
              <a:spcAft>
                <a:spcPts val="1800"/>
              </a:spcAft>
              <a:buFont typeface="Arial" panose="020B0604020202020204" pitchFamily="34" charset="0"/>
              <a:buChar char="•"/>
            </a:pPr>
            <a:r>
              <a:rPr lang="en-US" sz="1200" dirty="0">
                <a:solidFill>
                  <a:srgbClr val="161616"/>
                </a:solidFill>
              </a:rPr>
              <a:t>Create database tables and import .</a:t>
            </a:r>
            <a:r>
              <a:rPr lang="en-US" sz="1200" dirty="0" err="1">
                <a:solidFill>
                  <a:srgbClr val="161616"/>
                </a:solidFill>
              </a:rPr>
              <a:t>sql</a:t>
            </a:r>
            <a:r>
              <a:rPr lang="en-US" sz="1200" dirty="0">
                <a:solidFill>
                  <a:srgbClr val="161616"/>
                </a:solidFill>
              </a:rPr>
              <a:t> data from Cloud Storage</a:t>
            </a:r>
          </a:p>
          <a:p>
            <a:pPr marL="171450" indent="-171450">
              <a:spcBef>
                <a:spcPts val="1800"/>
              </a:spcBef>
              <a:spcAft>
                <a:spcPts val="1800"/>
              </a:spcAft>
              <a:buFont typeface="Arial" panose="020B0604020202020204" pitchFamily="34" charset="0"/>
              <a:buChar char="•"/>
            </a:pPr>
            <a:r>
              <a:rPr lang="en-US" sz="1200" dirty="0">
                <a:solidFill>
                  <a:srgbClr val="161616"/>
                </a:solidFill>
              </a:rPr>
              <a:t>Explore data with SQL statements</a:t>
            </a:r>
          </a:p>
          <a:p>
            <a:pPr marL="171450" indent="-171450">
              <a:spcBef>
                <a:spcPts val="1800"/>
              </a:spcBef>
              <a:spcAft>
                <a:spcPts val="1800"/>
              </a:spcAft>
              <a:buFont typeface="Arial" panose="020B0604020202020204" pitchFamily="34" charset="0"/>
              <a:buChar char="•"/>
            </a:pPr>
            <a:r>
              <a:rPr lang="en-US" sz="1200" dirty="0">
                <a:solidFill>
                  <a:srgbClr val="161616"/>
                </a:solidFill>
              </a:rPr>
              <a:t>Connect to </a:t>
            </a:r>
            <a:r>
              <a:rPr lang="en-US" sz="1200" dirty="0" err="1">
                <a:solidFill>
                  <a:srgbClr val="161616"/>
                </a:solidFill>
              </a:rPr>
              <a:t>BigQuery</a:t>
            </a:r>
            <a:r>
              <a:rPr lang="en-US" sz="1200" dirty="0">
                <a:solidFill>
                  <a:srgbClr val="161616"/>
                </a:solidFill>
              </a:rPr>
              <a:t> Federated Queries and Data Studio</a:t>
            </a:r>
          </a:p>
          <a:p>
            <a:pPr marL="171450" indent="-171450">
              <a:spcBef>
                <a:spcPts val="1800"/>
              </a:spcBef>
              <a:spcAft>
                <a:spcPts val="1800"/>
              </a:spcAft>
              <a:buFont typeface="Arial" panose="020B0604020202020204" pitchFamily="34" charset="0"/>
              <a:buChar char="•"/>
            </a:pPr>
            <a:r>
              <a:rPr lang="en-US" sz="1200" b="1" dirty="0">
                <a:solidFill>
                  <a:srgbClr val="161616"/>
                </a:solidFill>
              </a:rPr>
              <a:t>Connect to Compute Engine (GCE) using the Cloud SQL Auth proxy (previously called the Cloud SQL proxy)</a:t>
            </a:r>
          </a:p>
        </p:txBody>
      </p:sp>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Tree>
    <p:extLst>
      <p:ext uri="{BB962C8B-B14F-4D97-AF65-F5344CB8AC3E}">
        <p14:creationId xmlns:p14="http://schemas.microsoft.com/office/powerpoint/2010/main" val="32741289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13" name="TextBox 12">
            <a:extLst>
              <a:ext uri="{FF2B5EF4-FFF2-40B4-BE49-F238E27FC236}">
                <a16:creationId xmlns:a16="http://schemas.microsoft.com/office/drawing/2014/main" id="{A4B5BA1A-7668-656A-2447-55C6D3322F9D}"/>
              </a:ext>
            </a:extLst>
          </p:cNvPr>
          <p:cNvSpPr txBox="1"/>
          <p:nvPr/>
        </p:nvSpPr>
        <p:spPr>
          <a:xfrm>
            <a:off x="244011" y="681889"/>
            <a:ext cx="4539745" cy="276999"/>
          </a:xfrm>
          <a:prstGeom prst="rect">
            <a:avLst/>
          </a:prstGeom>
          <a:noFill/>
        </p:spPr>
        <p:txBody>
          <a:bodyPr wrap="square" rtlCol="0">
            <a:spAutoFit/>
          </a:bodyPr>
          <a:lstStyle/>
          <a:p>
            <a:pPr>
              <a:spcBef>
                <a:spcPts val="600"/>
              </a:spcBef>
            </a:pPr>
            <a:r>
              <a:rPr lang="en-US" sz="1200" dirty="0">
                <a:solidFill>
                  <a:srgbClr val="161616"/>
                </a:solidFill>
              </a:rPr>
              <a:t>Click Google ‘compute engine’</a:t>
            </a:r>
          </a:p>
        </p:txBody>
      </p:sp>
      <p:pic>
        <p:nvPicPr>
          <p:cNvPr id="5" name="Picture 4">
            <a:extLst>
              <a:ext uri="{FF2B5EF4-FFF2-40B4-BE49-F238E27FC236}">
                <a16:creationId xmlns:a16="http://schemas.microsoft.com/office/drawing/2014/main" id="{2B2F5C24-342E-9D7D-7D4D-6FBC6AE89D0C}"/>
              </a:ext>
            </a:extLst>
          </p:cNvPr>
          <p:cNvPicPr>
            <a:picLocks noChangeAspect="1"/>
          </p:cNvPicPr>
          <p:nvPr/>
        </p:nvPicPr>
        <p:blipFill>
          <a:blip r:embed="rId2"/>
          <a:stretch>
            <a:fillRect/>
          </a:stretch>
        </p:blipFill>
        <p:spPr>
          <a:xfrm>
            <a:off x="244011" y="1106828"/>
            <a:ext cx="4572000" cy="1637457"/>
          </a:xfrm>
          <a:prstGeom prst="rect">
            <a:avLst/>
          </a:prstGeom>
        </p:spPr>
      </p:pic>
      <p:pic>
        <p:nvPicPr>
          <p:cNvPr id="9" name="Picture 8">
            <a:extLst>
              <a:ext uri="{FF2B5EF4-FFF2-40B4-BE49-F238E27FC236}">
                <a16:creationId xmlns:a16="http://schemas.microsoft.com/office/drawing/2014/main" id="{5C557BA8-0B3F-93EE-3C1F-150704E005D9}"/>
              </a:ext>
            </a:extLst>
          </p:cNvPr>
          <p:cNvPicPr>
            <a:picLocks noChangeAspect="1"/>
          </p:cNvPicPr>
          <p:nvPr/>
        </p:nvPicPr>
        <p:blipFill>
          <a:blip r:embed="rId3"/>
          <a:stretch>
            <a:fillRect/>
          </a:stretch>
        </p:blipFill>
        <p:spPr>
          <a:xfrm>
            <a:off x="5914329" y="681889"/>
            <a:ext cx="3657600" cy="3346009"/>
          </a:xfrm>
          <a:prstGeom prst="rect">
            <a:avLst/>
          </a:prstGeom>
        </p:spPr>
      </p:pic>
      <p:sp>
        <p:nvSpPr>
          <p:cNvPr id="10" name="Arrow: Down 9">
            <a:extLst>
              <a:ext uri="{FF2B5EF4-FFF2-40B4-BE49-F238E27FC236}">
                <a16:creationId xmlns:a16="http://schemas.microsoft.com/office/drawing/2014/main" id="{D38A4A8E-56A4-2566-6EA3-1C0F50BDA867}"/>
              </a:ext>
            </a:extLst>
          </p:cNvPr>
          <p:cNvSpPr/>
          <p:nvPr/>
        </p:nvSpPr>
        <p:spPr>
          <a:xfrm rot="16200000">
            <a:off x="5192050" y="1651236"/>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412F74-ADE3-B97F-B3D4-9F8AB25539C8}"/>
              </a:ext>
            </a:extLst>
          </p:cNvPr>
          <p:cNvPicPr>
            <a:picLocks noChangeAspect="1"/>
          </p:cNvPicPr>
          <p:nvPr/>
        </p:nvPicPr>
        <p:blipFill>
          <a:blip r:embed="rId4"/>
          <a:stretch>
            <a:fillRect/>
          </a:stretch>
        </p:blipFill>
        <p:spPr>
          <a:xfrm>
            <a:off x="5914329" y="4874456"/>
            <a:ext cx="5486400" cy="1204957"/>
          </a:xfrm>
          <a:prstGeom prst="rect">
            <a:avLst/>
          </a:prstGeom>
        </p:spPr>
      </p:pic>
      <p:sp>
        <p:nvSpPr>
          <p:cNvPr id="16" name="Arrow: Down 15">
            <a:extLst>
              <a:ext uri="{FF2B5EF4-FFF2-40B4-BE49-F238E27FC236}">
                <a16:creationId xmlns:a16="http://schemas.microsoft.com/office/drawing/2014/main" id="{DF49CCDC-D7D1-3652-0D08-6767845D043C}"/>
              </a:ext>
            </a:extLst>
          </p:cNvPr>
          <p:cNvSpPr/>
          <p:nvPr/>
        </p:nvSpPr>
        <p:spPr>
          <a:xfrm>
            <a:off x="7459053" y="4176857"/>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EAA36BE-DD80-43AB-2A7D-8E136EB35EF3}"/>
              </a:ext>
            </a:extLst>
          </p:cNvPr>
          <p:cNvPicPr>
            <a:picLocks noChangeAspect="1"/>
          </p:cNvPicPr>
          <p:nvPr/>
        </p:nvPicPr>
        <p:blipFill>
          <a:blip r:embed="rId5"/>
          <a:stretch>
            <a:fillRect/>
          </a:stretch>
        </p:blipFill>
        <p:spPr>
          <a:xfrm>
            <a:off x="791271" y="4176857"/>
            <a:ext cx="3657600" cy="2202681"/>
          </a:xfrm>
          <a:prstGeom prst="rect">
            <a:avLst/>
          </a:prstGeom>
        </p:spPr>
      </p:pic>
      <p:sp>
        <p:nvSpPr>
          <p:cNvPr id="19" name="Arrow: Down 18">
            <a:extLst>
              <a:ext uri="{FF2B5EF4-FFF2-40B4-BE49-F238E27FC236}">
                <a16:creationId xmlns:a16="http://schemas.microsoft.com/office/drawing/2014/main" id="{920D53A2-6960-760D-27B6-DE229A56DC55}"/>
              </a:ext>
            </a:extLst>
          </p:cNvPr>
          <p:cNvSpPr/>
          <p:nvPr/>
        </p:nvSpPr>
        <p:spPr>
          <a:xfrm rot="5400000" flipH="1">
            <a:off x="5172020" y="5339774"/>
            <a:ext cx="274320" cy="274320"/>
          </a:xfrm>
          <a:prstGeom prst="downArrow">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3478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pic>
        <p:nvPicPr>
          <p:cNvPr id="3" name="Picture 2">
            <a:extLst>
              <a:ext uri="{FF2B5EF4-FFF2-40B4-BE49-F238E27FC236}">
                <a16:creationId xmlns:a16="http://schemas.microsoft.com/office/drawing/2014/main" id="{ED03A074-0E80-2F03-0A44-630AB5232B69}"/>
              </a:ext>
            </a:extLst>
          </p:cNvPr>
          <p:cNvPicPr>
            <a:picLocks noChangeAspect="1"/>
          </p:cNvPicPr>
          <p:nvPr/>
        </p:nvPicPr>
        <p:blipFill>
          <a:blip r:embed="rId2"/>
          <a:stretch>
            <a:fillRect/>
          </a:stretch>
        </p:blipFill>
        <p:spPr>
          <a:xfrm>
            <a:off x="319408" y="1267147"/>
            <a:ext cx="3657600" cy="981653"/>
          </a:xfrm>
          <a:prstGeom prst="rect">
            <a:avLst/>
          </a:prstGeom>
        </p:spPr>
      </p:pic>
      <p:sp>
        <p:nvSpPr>
          <p:cNvPr id="7" name="TextBox 6">
            <a:extLst>
              <a:ext uri="{FF2B5EF4-FFF2-40B4-BE49-F238E27FC236}">
                <a16:creationId xmlns:a16="http://schemas.microsoft.com/office/drawing/2014/main" id="{8DBC7308-1CAA-AF63-30BA-E42CE749A9F8}"/>
              </a:ext>
            </a:extLst>
          </p:cNvPr>
          <p:cNvSpPr txBox="1"/>
          <p:nvPr/>
        </p:nvSpPr>
        <p:spPr>
          <a:xfrm>
            <a:off x="172092" y="729248"/>
            <a:ext cx="6097712" cy="461665"/>
          </a:xfrm>
          <a:prstGeom prst="rect">
            <a:avLst/>
          </a:prstGeom>
          <a:noFill/>
        </p:spPr>
        <p:txBody>
          <a:bodyPr wrap="square">
            <a:spAutoFit/>
          </a:bodyPr>
          <a:lstStyle/>
          <a:p>
            <a:r>
              <a:rPr lang="en-US" sz="1200" dirty="0"/>
              <a:t>Run the command: to update the APT package manager and install </a:t>
            </a:r>
            <a:r>
              <a:rPr lang="en-US" sz="1200" dirty="0" err="1"/>
              <a:t>wget</a:t>
            </a:r>
            <a:endParaRPr lang="en-US" sz="1200" dirty="0"/>
          </a:p>
          <a:p>
            <a:pPr marL="285750" indent="-285750">
              <a:buFont typeface="Arial" panose="020B0604020202020204" pitchFamily="34" charset="0"/>
              <a:buChar char="•"/>
            </a:pPr>
            <a:r>
              <a:rPr lang="en-US" sz="1200" dirty="0" err="1">
                <a:solidFill>
                  <a:srgbClr val="0070C0"/>
                </a:solidFill>
              </a:rPr>
              <a:t>sudo</a:t>
            </a:r>
            <a:r>
              <a:rPr lang="en-US" sz="1200" dirty="0">
                <a:solidFill>
                  <a:srgbClr val="0070C0"/>
                </a:solidFill>
              </a:rPr>
              <a:t> apt-get install </a:t>
            </a:r>
            <a:r>
              <a:rPr lang="en-US" sz="1200" dirty="0" err="1">
                <a:solidFill>
                  <a:srgbClr val="0070C0"/>
                </a:solidFill>
              </a:rPr>
              <a:t>wget</a:t>
            </a:r>
            <a:endParaRPr lang="en-US" sz="1200" dirty="0">
              <a:solidFill>
                <a:srgbClr val="0070C0"/>
              </a:solidFill>
            </a:endParaRPr>
          </a:p>
        </p:txBody>
      </p:sp>
      <p:sp>
        <p:nvSpPr>
          <p:cNvPr id="12" name="TextBox 11">
            <a:extLst>
              <a:ext uri="{FF2B5EF4-FFF2-40B4-BE49-F238E27FC236}">
                <a16:creationId xmlns:a16="http://schemas.microsoft.com/office/drawing/2014/main" id="{45A43633-AAFD-B45A-F906-15D7D7B1733A}"/>
              </a:ext>
            </a:extLst>
          </p:cNvPr>
          <p:cNvSpPr txBox="1"/>
          <p:nvPr/>
        </p:nvSpPr>
        <p:spPr>
          <a:xfrm>
            <a:off x="172092" y="2432004"/>
            <a:ext cx="6097712" cy="461665"/>
          </a:xfrm>
          <a:prstGeom prst="rect">
            <a:avLst/>
          </a:prstGeom>
          <a:noFill/>
        </p:spPr>
        <p:txBody>
          <a:bodyPr wrap="square">
            <a:spAutoFit/>
          </a:bodyPr>
          <a:lstStyle/>
          <a:p>
            <a:r>
              <a:rPr lang="en-US" sz="1200" dirty="0"/>
              <a:t>Run the command:  to download and install the cloud SQL Auth proxy on our server</a:t>
            </a:r>
          </a:p>
          <a:p>
            <a:pPr marL="171450" indent="-171450">
              <a:buFont typeface="Arial" panose="020B0604020202020204" pitchFamily="34" charset="0"/>
              <a:buChar char="•"/>
            </a:pPr>
            <a:r>
              <a:rPr lang="pt-BR" sz="1200" b="0" i="0" dirty="0">
                <a:solidFill>
                  <a:srgbClr val="0070C0"/>
                </a:solidFill>
                <a:effectLst/>
                <a:latin typeface="Hack"/>
              </a:rPr>
              <a:t>wget https://dl.google.com/cloudsql/cloud_sql_proxy.linux.amd64 -O cloud_sql_proxy</a:t>
            </a:r>
            <a:endParaRPr lang="en-US" sz="1200" dirty="0">
              <a:solidFill>
                <a:srgbClr val="0070C0"/>
              </a:solidFill>
            </a:endParaRPr>
          </a:p>
        </p:txBody>
      </p:sp>
      <p:pic>
        <p:nvPicPr>
          <p:cNvPr id="17" name="Picture 16">
            <a:extLst>
              <a:ext uri="{FF2B5EF4-FFF2-40B4-BE49-F238E27FC236}">
                <a16:creationId xmlns:a16="http://schemas.microsoft.com/office/drawing/2014/main" id="{8B874536-220F-01D8-86CC-61E428CF039A}"/>
              </a:ext>
            </a:extLst>
          </p:cNvPr>
          <p:cNvPicPr>
            <a:picLocks noChangeAspect="1"/>
          </p:cNvPicPr>
          <p:nvPr/>
        </p:nvPicPr>
        <p:blipFill>
          <a:blip r:embed="rId3"/>
          <a:stretch>
            <a:fillRect/>
          </a:stretch>
        </p:blipFill>
        <p:spPr>
          <a:xfrm>
            <a:off x="258672" y="3076873"/>
            <a:ext cx="5486400" cy="911941"/>
          </a:xfrm>
          <a:prstGeom prst="rect">
            <a:avLst/>
          </a:prstGeom>
        </p:spPr>
      </p:pic>
      <p:sp>
        <p:nvSpPr>
          <p:cNvPr id="21" name="TextBox 20">
            <a:extLst>
              <a:ext uri="{FF2B5EF4-FFF2-40B4-BE49-F238E27FC236}">
                <a16:creationId xmlns:a16="http://schemas.microsoft.com/office/drawing/2014/main" id="{12F0AD09-E3A8-E13A-F46E-AA85B6924782}"/>
              </a:ext>
            </a:extLst>
          </p:cNvPr>
          <p:cNvSpPr txBox="1"/>
          <p:nvPr/>
        </p:nvSpPr>
        <p:spPr>
          <a:xfrm>
            <a:off x="172092" y="4264043"/>
            <a:ext cx="6097712" cy="461665"/>
          </a:xfrm>
          <a:prstGeom prst="rect">
            <a:avLst/>
          </a:prstGeom>
          <a:noFill/>
        </p:spPr>
        <p:txBody>
          <a:bodyPr wrap="square">
            <a:spAutoFit/>
          </a:bodyPr>
          <a:lstStyle/>
          <a:p>
            <a:r>
              <a:rPr lang="en-US" sz="1200" dirty="0"/>
              <a:t>Run the command: to make the cloud SQL auth proxy executable</a:t>
            </a:r>
          </a:p>
          <a:p>
            <a:pPr marL="171450" indent="-171450">
              <a:buFont typeface="Arial" panose="020B0604020202020204" pitchFamily="34" charset="0"/>
              <a:buChar char="•"/>
            </a:pPr>
            <a:r>
              <a:rPr lang="en-US" sz="1200" i="0" dirty="0" err="1">
                <a:solidFill>
                  <a:srgbClr val="0070C0"/>
                </a:solidFill>
                <a:effectLst/>
                <a:latin typeface="Hack"/>
              </a:rPr>
              <a:t>chmod</a:t>
            </a:r>
            <a:r>
              <a:rPr lang="en-US" sz="1200" i="0" dirty="0">
                <a:solidFill>
                  <a:srgbClr val="0070C0"/>
                </a:solidFill>
                <a:effectLst/>
                <a:latin typeface="Hack"/>
              </a:rPr>
              <a:t> +x </a:t>
            </a:r>
            <a:r>
              <a:rPr lang="en-US" sz="1200" i="0" dirty="0" err="1">
                <a:solidFill>
                  <a:srgbClr val="0070C0"/>
                </a:solidFill>
                <a:effectLst/>
                <a:latin typeface="Hack"/>
              </a:rPr>
              <a:t>cloud_sql_proxy</a:t>
            </a:r>
            <a:endParaRPr lang="en-US" sz="1200" dirty="0">
              <a:solidFill>
                <a:srgbClr val="0070C0"/>
              </a:solidFill>
            </a:endParaRPr>
          </a:p>
        </p:txBody>
      </p:sp>
      <p:sp>
        <p:nvSpPr>
          <p:cNvPr id="22" name="TextBox 21">
            <a:extLst>
              <a:ext uri="{FF2B5EF4-FFF2-40B4-BE49-F238E27FC236}">
                <a16:creationId xmlns:a16="http://schemas.microsoft.com/office/drawing/2014/main" id="{97635EC9-9E80-7FC8-53C5-1F75BFF03582}"/>
              </a:ext>
            </a:extLst>
          </p:cNvPr>
          <p:cNvSpPr txBox="1"/>
          <p:nvPr/>
        </p:nvSpPr>
        <p:spPr>
          <a:xfrm>
            <a:off x="172092" y="4897523"/>
            <a:ext cx="6097712" cy="461665"/>
          </a:xfrm>
          <a:prstGeom prst="rect">
            <a:avLst/>
          </a:prstGeom>
          <a:noFill/>
        </p:spPr>
        <p:txBody>
          <a:bodyPr wrap="square">
            <a:spAutoFit/>
          </a:bodyPr>
          <a:lstStyle/>
          <a:p>
            <a:r>
              <a:rPr lang="en-US" sz="1200" dirty="0"/>
              <a:t>Run the command: to Install </a:t>
            </a:r>
            <a:r>
              <a:rPr lang="en-US" sz="1200" dirty="0" err="1"/>
              <a:t>Mysql</a:t>
            </a:r>
            <a:r>
              <a:rPr lang="en-US" sz="1200" dirty="0"/>
              <a:t> Client</a:t>
            </a:r>
          </a:p>
          <a:p>
            <a:pPr marL="171450" indent="-171450">
              <a:buFont typeface="Arial" panose="020B0604020202020204" pitchFamily="34" charset="0"/>
              <a:buChar char="•"/>
            </a:pPr>
            <a:r>
              <a:rPr lang="en-US" sz="1200" i="0" dirty="0" err="1">
                <a:solidFill>
                  <a:srgbClr val="0070C0"/>
                </a:solidFill>
                <a:effectLst/>
                <a:latin typeface="Hack"/>
              </a:rPr>
              <a:t>sudo</a:t>
            </a:r>
            <a:r>
              <a:rPr lang="en-US" sz="1200" i="0" dirty="0">
                <a:solidFill>
                  <a:srgbClr val="0070C0"/>
                </a:solidFill>
                <a:effectLst/>
                <a:latin typeface="Hack"/>
              </a:rPr>
              <a:t> apt-get install </a:t>
            </a:r>
            <a:r>
              <a:rPr lang="en-US" sz="1200" i="0" dirty="0" err="1">
                <a:solidFill>
                  <a:srgbClr val="0070C0"/>
                </a:solidFill>
                <a:effectLst/>
                <a:latin typeface="Hack"/>
              </a:rPr>
              <a:t>mysql</a:t>
            </a:r>
            <a:r>
              <a:rPr lang="en-US" sz="1200" i="0" dirty="0">
                <a:solidFill>
                  <a:srgbClr val="0070C0"/>
                </a:solidFill>
                <a:effectLst/>
                <a:latin typeface="Hack"/>
              </a:rPr>
              <a:t>-client</a:t>
            </a:r>
            <a:endParaRPr lang="en-US" sz="1200" dirty="0">
              <a:solidFill>
                <a:srgbClr val="0070C0"/>
              </a:solidFill>
            </a:endParaRPr>
          </a:p>
        </p:txBody>
      </p:sp>
      <p:pic>
        <p:nvPicPr>
          <p:cNvPr id="24" name="Picture 23">
            <a:extLst>
              <a:ext uri="{FF2B5EF4-FFF2-40B4-BE49-F238E27FC236}">
                <a16:creationId xmlns:a16="http://schemas.microsoft.com/office/drawing/2014/main" id="{FFE85D60-236D-1E87-62DD-629772640579}"/>
              </a:ext>
            </a:extLst>
          </p:cNvPr>
          <p:cNvPicPr>
            <a:picLocks noChangeAspect="1"/>
          </p:cNvPicPr>
          <p:nvPr/>
        </p:nvPicPr>
        <p:blipFill>
          <a:blip r:embed="rId4"/>
          <a:stretch>
            <a:fillRect/>
          </a:stretch>
        </p:blipFill>
        <p:spPr>
          <a:xfrm>
            <a:off x="258672" y="5405092"/>
            <a:ext cx="5486400" cy="1381980"/>
          </a:xfrm>
          <a:prstGeom prst="rect">
            <a:avLst/>
          </a:prstGeom>
        </p:spPr>
      </p:pic>
      <p:sp>
        <p:nvSpPr>
          <p:cNvPr id="26" name="TextBox 25">
            <a:extLst>
              <a:ext uri="{FF2B5EF4-FFF2-40B4-BE49-F238E27FC236}">
                <a16:creationId xmlns:a16="http://schemas.microsoft.com/office/drawing/2014/main" id="{E976B7BE-FF49-E491-5164-AAF0257A05B4}"/>
              </a:ext>
            </a:extLst>
          </p:cNvPr>
          <p:cNvSpPr txBox="1"/>
          <p:nvPr/>
        </p:nvSpPr>
        <p:spPr>
          <a:xfrm>
            <a:off x="7590034" y="3987044"/>
            <a:ext cx="3351944" cy="276999"/>
          </a:xfrm>
          <a:prstGeom prst="rect">
            <a:avLst/>
          </a:prstGeom>
          <a:noFill/>
        </p:spPr>
        <p:txBody>
          <a:bodyPr wrap="square">
            <a:spAutoFit/>
          </a:bodyPr>
          <a:lstStyle/>
          <a:p>
            <a:r>
              <a:rPr lang="en-US" sz="1200" dirty="0" err="1"/>
              <a:t>gcloud</a:t>
            </a:r>
            <a:r>
              <a:rPr lang="en-US" sz="1200" dirty="0"/>
              <a:t> </a:t>
            </a:r>
            <a:r>
              <a:rPr lang="en-US" sz="1200" dirty="0" err="1"/>
              <a:t>sql</a:t>
            </a:r>
            <a:r>
              <a:rPr lang="en-US" sz="1200" dirty="0"/>
              <a:t> instances describe cloudsqlmysql002</a:t>
            </a:r>
          </a:p>
        </p:txBody>
      </p:sp>
    </p:spTree>
    <p:extLst>
      <p:ext uri="{BB962C8B-B14F-4D97-AF65-F5344CB8AC3E}">
        <p14:creationId xmlns:p14="http://schemas.microsoft.com/office/powerpoint/2010/main" val="39277814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lgn="l"/>
            <a:r>
              <a:rPr lang="en-US" sz="2000" b="0" i="0" dirty="0">
                <a:solidFill>
                  <a:srgbClr val="212529"/>
                </a:solidFill>
                <a:effectLst/>
                <a:latin typeface="futura-pt"/>
              </a:rPr>
              <a:t>GCP GCS Introduction</a:t>
            </a:r>
          </a:p>
        </p:txBody>
      </p:sp>
      <p:sp>
        <p:nvSpPr>
          <p:cNvPr id="9" name="TextBox 8">
            <a:extLst>
              <a:ext uri="{FF2B5EF4-FFF2-40B4-BE49-F238E27FC236}">
                <a16:creationId xmlns:a16="http://schemas.microsoft.com/office/drawing/2014/main" id="{2983A710-DC23-393D-8686-8548346EABF0}"/>
              </a:ext>
            </a:extLst>
          </p:cNvPr>
          <p:cNvSpPr txBox="1"/>
          <p:nvPr/>
        </p:nvSpPr>
        <p:spPr>
          <a:xfrm>
            <a:off x="79625" y="6632460"/>
            <a:ext cx="6097712" cy="338554"/>
          </a:xfrm>
          <a:prstGeom prst="rect">
            <a:avLst/>
          </a:prstGeom>
          <a:noFill/>
        </p:spPr>
        <p:txBody>
          <a:bodyPr wrap="square">
            <a:spAutoFit/>
          </a:bodyPr>
          <a:lstStyle/>
          <a:p>
            <a:r>
              <a:rPr lang="en-US" sz="800" dirty="0"/>
              <a:t>Ref: </a:t>
            </a:r>
            <a:r>
              <a:rPr lang="en-US" sz="800" dirty="0">
                <a:hlinkClick r:id="rId2"/>
              </a:rPr>
              <a:t>https://cloud.google.com/sql?hl=en</a:t>
            </a:r>
            <a:r>
              <a:rPr lang="en-US" sz="800" dirty="0"/>
              <a:t>; </a:t>
            </a:r>
            <a:r>
              <a:rPr lang="en-US" sz="800" dirty="0">
                <a:hlinkClick r:id="rId3"/>
              </a:rPr>
              <a:t>https://www.youtube.com/watch?v=ZMQ2n6i-7jw</a:t>
            </a:r>
            <a:r>
              <a:rPr lang="en-US" sz="800" dirty="0"/>
              <a:t>; </a:t>
            </a:r>
            <a:r>
              <a:rPr lang="en-US" sz="800" dirty="0">
                <a:hlinkClick r:id="rId4"/>
              </a:rPr>
              <a:t>https://cloud.google.com/sql/docs/introduction</a:t>
            </a:r>
            <a:r>
              <a:rPr lang="en-US" sz="800" dirty="0"/>
              <a:t>; </a:t>
            </a:r>
            <a:r>
              <a:rPr lang="en-US" sz="800" dirty="0">
                <a:hlinkClick r:id="rId5"/>
              </a:rPr>
              <a:t>https://www.youtube.com/watch?v=q6noaMAnk5s</a:t>
            </a:r>
            <a:r>
              <a:rPr lang="en-US" sz="800" dirty="0"/>
              <a:t>; </a:t>
            </a:r>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754614"/>
            <a:ext cx="3455922" cy="3416320"/>
          </a:xfrm>
          <a:prstGeom prst="rect">
            <a:avLst/>
          </a:prstGeom>
          <a:noFill/>
        </p:spPr>
        <p:txBody>
          <a:bodyPr wrap="square" rtlCol="0">
            <a:spAutoFit/>
          </a:bodyPr>
          <a:lstStyle/>
          <a:p>
            <a:pPr marL="171450" indent="-171450" algn="l">
              <a:buFont typeface="Arial" panose="020B0604020202020204" pitchFamily="34" charset="0"/>
              <a:buChar char="•"/>
            </a:pPr>
            <a:r>
              <a:rPr lang="en-US" sz="1200" dirty="0">
                <a:solidFill>
                  <a:srgbClr val="212529"/>
                </a:solidFill>
                <a:latin typeface="futura-pt"/>
                <a:hlinkClick r:id="rId6"/>
              </a:rPr>
              <a:t>https://cloud.google.com/storage/docs/creating-buckets</a:t>
            </a:r>
            <a:endParaRPr lang="en-US" sz="1200" dirty="0">
              <a:solidFill>
                <a:srgbClr val="212529"/>
              </a:solidFill>
              <a:latin typeface="futura-pt"/>
            </a:endParaRPr>
          </a:p>
          <a:p>
            <a:pPr marL="171450" indent="-171450" algn="l">
              <a:buFont typeface="Arial" panose="020B0604020202020204" pitchFamily="34" charset="0"/>
              <a:buChar char="•"/>
            </a:pPr>
            <a:r>
              <a:rPr lang="en-US" sz="1200" dirty="0">
                <a:solidFill>
                  <a:srgbClr val="161616"/>
                </a:solidFill>
                <a:hlinkClick r:id="rId7"/>
              </a:rPr>
              <a:t>https://8grams.medium.com/gcp-101-google-cloud-storage-30471c98edbb</a:t>
            </a:r>
            <a:endParaRPr lang="en-US" sz="1200" dirty="0">
              <a:solidFill>
                <a:srgbClr val="212529"/>
              </a:solidFill>
              <a:latin typeface="futura-pt"/>
            </a:endParaRPr>
          </a:p>
          <a:p>
            <a:pPr marL="171450" indent="-171450" algn="l">
              <a:buFont typeface="Arial" panose="020B0604020202020204" pitchFamily="34" charset="0"/>
              <a:buChar char="•"/>
            </a:pPr>
            <a:r>
              <a:rPr lang="en-US" sz="1200" dirty="0">
                <a:solidFill>
                  <a:srgbClr val="161616"/>
                </a:solidFill>
                <a:hlinkClick r:id="rId8"/>
              </a:rPr>
              <a:t>https://k21academy.com/google-cloud/google-cloud-storage/</a:t>
            </a:r>
            <a:endParaRPr lang="en-US" sz="1200" dirty="0">
              <a:solidFill>
                <a:srgbClr val="212529"/>
              </a:solidFill>
              <a:latin typeface="futura-pt"/>
            </a:endParaRPr>
          </a:p>
          <a:p>
            <a:pPr marL="171450" indent="-171450" algn="l">
              <a:buFont typeface="Arial" panose="020B0604020202020204" pitchFamily="34" charset="0"/>
              <a:buChar char="•"/>
            </a:pPr>
            <a:r>
              <a:rPr lang="en-US" sz="1200" dirty="0">
                <a:solidFill>
                  <a:srgbClr val="161616"/>
                </a:solidFill>
                <a:hlinkClick r:id="rId9"/>
              </a:rPr>
              <a:t>https://cloud.google.com/storage/docs/introduction</a:t>
            </a:r>
            <a:endParaRPr lang="en-US" sz="1200" dirty="0">
              <a:solidFill>
                <a:srgbClr val="161616"/>
              </a:solidFill>
            </a:endParaRPr>
          </a:p>
          <a:p>
            <a:pPr marL="171450" indent="-171450" algn="l">
              <a:buFont typeface="Arial" panose="020B0604020202020204" pitchFamily="34" charset="0"/>
              <a:buChar char="•"/>
            </a:pPr>
            <a:r>
              <a:rPr lang="en-US" sz="1200" dirty="0">
                <a:solidFill>
                  <a:srgbClr val="212529"/>
                </a:solidFill>
                <a:latin typeface="futura-pt"/>
                <a:hlinkClick r:id="rId10"/>
              </a:rPr>
              <a:t>https://cloud.google.com/storage?hl=en#business-case</a:t>
            </a:r>
            <a:endParaRPr lang="en-US" sz="1200" dirty="0">
              <a:solidFill>
                <a:srgbClr val="161616"/>
              </a:solidFill>
              <a:latin typeface="futura-pt"/>
            </a:endParaRPr>
          </a:p>
          <a:p>
            <a:pPr marL="171450" indent="-171450" algn="l">
              <a:buFont typeface="Arial" panose="020B0604020202020204" pitchFamily="34" charset="0"/>
              <a:buChar char="•"/>
            </a:pPr>
            <a:r>
              <a:rPr lang="en-US" sz="1200" dirty="0">
                <a:solidFill>
                  <a:srgbClr val="212529"/>
                </a:solidFill>
                <a:latin typeface="futura-pt"/>
                <a:hlinkClick r:id="rId11"/>
              </a:rPr>
              <a:t>https://www.geeksforgeeks.org/cloud-storage-in-google-cloud-platform-gcp/</a:t>
            </a:r>
            <a:endParaRPr lang="en-US" sz="1200" dirty="0">
              <a:solidFill>
                <a:srgbClr val="161616"/>
              </a:solidFill>
              <a:latin typeface="futura-pt"/>
            </a:endParaRPr>
          </a:p>
          <a:p>
            <a:pPr marL="171450" indent="-171450" algn="l">
              <a:buFont typeface="Arial" panose="020B0604020202020204" pitchFamily="34" charset="0"/>
              <a:buChar char="•"/>
            </a:pPr>
            <a:r>
              <a:rPr lang="en-US" sz="1200" dirty="0">
                <a:solidFill>
                  <a:srgbClr val="212529"/>
                </a:solidFill>
                <a:latin typeface="futura-pt"/>
              </a:rPr>
              <a:t>https://docs.hevodata.com/sources/dbfs/file-storage/google-cloud-storage-(gcs)/#:~:text=Google%20Cloud%20Storage%20(GCS)%20is,warehouse%2C%20and%20running%20analytical%20processes.</a:t>
            </a:r>
          </a:p>
          <a:p>
            <a:pPr marL="171450" indent="-171450" algn="l">
              <a:buFont typeface="Arial" panose="020B0604020202020204" pitchFamily="34" charset="0"/>
              <a:buChar char="•"/>
            </a:pPr>
            <a:endParaRPr lang="en-US" sz="1200" dirty="0">
              <a:solidFill>
                <a:srgbClr val="161616"/>
              </a:solidFill>
            </a:endParaRPr>
          </a:p>
        </p:txBody>
      </p:sp>
    </p:spTree>
    <p:extLst>
      <p:ext uri="{BB962C8B-B14F-4D97-AF65-F5344CB8AC3E}">
        <p14:creationId xmlns:p14="http://schemas.microsoft.com/office/powerpoint/2010/main" val="1575865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Common GCP Services</a:t>
            </a:r>
          </a:p>
        </p:txBody>
      </p:sp>
      <p:sp>
        <p:nvSpPr>
          <p:cNvPr id="9" name="TextBox 8">
            <a:extLst>
              <a:ext uri="{FF2B5EF4-FFF2-40B4-BE49-F238E27FC236}">
                <a16:creationId xmlns:a16="http://schemas.microsoft.com/office/drawing/2014/main" id="{2983A710-DC23-393D-8686-8548346EABF0}"/>
              </a:ext>
            </a:extLst>
          </p:cNvPr>
          <p:cNvSpPr txBox="1"/>
          <p:nvPr/>
        </p:nvSpPr>
        <p:spPr>
          <a:xfrm>
            <a:off x="79625" y="6632460"/>
            <a:ext cx="6097712" cy="215444"/>
          </a:xfrm>
          <a:prstGeom prst="rect">
            <a:avLst/>
          </a:prstGeom>
          <a:noFill/>
        </p:spPr>
        <p:txBody>
          <a:bodyPr wrap="square">
            <a:spAutoFit/>
          </a:bodyPr>
          <a:lstStyle/>
          <a:p>
            <a:r>
              <a:rPr lang="en-US" sz="800" dirty="0"/>
              <a:t>Ref: https://docs.astronomer.io/learn/what-is-an-operator=</a:t>
            </a:r>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667988"/>
            <a:ext cx="3711972" cy="5693866"/>
          </a:xfrm>
          <a:prstGeom prst="rect">
            <a:avLst/>
          </a:prstGeom>
          <a:noFill/>
        </p:spPr>
        <p:txBody>
          <a:bodyPr wrap="square" rtlCol="0">
            <a:spAutoFit/>
          </a:bodyPr>
          <a:lstStyle/>
          <a:p>
            <a:pPr>
              <a:spcBef>
                <a:spcPts val="600"/>
              </a:spcBef>
            </a:pPr>
            <a:r>
              <a:rPr lang="en-US" sz="1200" b="1" dirty="0">
                <a:solidFill>
                  <a:srgbClr val="0070C0"/>
                </a:solidFill>
              </a:rPr>
              <a:t>Compute</a:t>
            </a:r>
          </a:p>
          <a:p>
            <a:pPr marL="171450" indent="-171450">
              <a:spcBef>
                <a:spcPts val="600"/>
              </a:spcBef>
              <a:buFont typeface="Arial" panose="020B0604020202020204" pitchFamily="34" charset="0"/>
              <a:buChar char="•"/>
            </a:pPr>
            <a:r>
              <a:rPr lang="en-US" sz="1200" b="1" dirty="0">
                <a:solidFill>
                  <a:srgbClr val="161616"/>
                </a:solidFill>
              </a:rPr>
              <a:t>Compute Engine: </a:t>
            </a:r>
            <a:r>
              <a:rPr lang="en-US" sz="1200" dirty="0">
                <a:solidFill>
                  <a:srgbClr val="161616"/>
                </a:solidFill>
              </a:rPr>
              <a:t>It is used to provision the virtual machine machines to deploy the application with the need of your required </a:t>
            </a:r>
            <a:r>
              <a:rPr lang="en-US" sz="1200" dirty="0" err="1">
                <a:solidFill>
                  <a:srgbClr val="161616"/>
                </a:solidFill>
              </a:rPr>
              <a:t>ram,rom</a:t>
            </a:r>
            <a:r>
              <a:rPr lang="en-US" sz="1200" dirty="0">
                <a:solidFill>
                  <a:srgbClr val="161616"/>
                </a:solidFill>
              </a:rPr>
              <a:t> and security groups.</a:t>
            </a:r>
          </a:p>
          <a:p>
            <a:pPr marL="171450" indent="-171450">
              <a:spcBef>
                <a:spcPts val="600"/>
              </a:spcBef>
              <a:buFont typeface="Arial" panose="020B0604020202020204" pitchFamily="34" charset="0"/>
              <a:buChar char="•"/>
            </a:pPr>
            <a:r>
              <a:rPr lang="en-US" sz="1200" b="1" dirty="0">
                <a:solidFill>
                  <a:srgbClr val="161616"/>
                </a:solidFill>
              </a:rPr>
              <a:t>Google Kubernetes Engine(GKE): </a:t>
            </a:r>
            <a:r>
              <a:rPr lang="en-US" sz="1200" dirty="0">
                <a:solidFill>
                  <a:srgbClr val="161616"/>
                </a:solidFill>
              </a:rPr>
              <a:t>Google cloud provide </a:t>
            </a:r>
            <a:r>
              <a:rPr lang="en-US" sz="1200" dirty="0" err="1">
                <a:solidFill>
                  <a:srgbClr val="161616"/>
                </a:solidFill>
              </a:rPr>
              <a:t>kubernetes</a:t>
            </a:r>
            <a:r>
              <a:rPr lang="en-US" sz="1200" dirty="0">
                <a:solidFill>
                  <a:srgbClr val="161616"/>
                </a:solidFill>
              </a:rPr>
              <a:t>(GKE) as an service where you can deploy the application and </a:t>
            </a:r>
            <a:r>
              <a:rPr lang="en-US" sz="1200" dirty="0" err="1">
                <a:solidFill>
                  <a:srgbClr val="161616"/>
                </a:solidFill>
              </a:rPr>
              <a:t>restof</a:t>
            </a:r>
            <a:r>
              <a:rPr lang="en-US" sz="1200" dirty="0">
                <a:solidFill>
                  <a:srgbClr val="161616"/>
                </a:solidFill>
              </a:rPr>
              <a:t> the things like autoscaling and load balancing will be taken care by the google cloud.</a:t>
            </a:r>
          </a:p>
          <a:p>
            <a:pPr marL="171450" indent="-171450">
              <a:spcBef>
                <a:spcPts val="600"/>
              </a:spcBef>
              <a:spcAft>
                <a:spcPts val="600"/>
              </a:spcAft>
              <a:buFont typeface="Arial" panose="020B0604020202020204" pitchFamily="34" charset="0"/>
              <a:buChar char="•"/>
            </a:pPr>
            <a:r>
              <a:rPr lang="en-US" sz="1200" b="1" dirty="0">
                <a:solidFill>
                  <a:srgbClr val="161616"/>
                </a:solidFill>
              </a:rPr>
              <a:t>App Engine: </a:t>
            </a:r>
            <a:r>
              <a:rPr lang="en-US" sz="1200" dirty="0">
                <a:solidFill>
                  <a:srgbClr val="161616"/>
                </a:solidFill>
              </a:rPr>
              <a:t>A scalable runtime environment, Google App Engine is mostly used to run Web applications. These dynamic scales as demand change over time because of Google’s vast computing infrastructure. Because it offers a secure execution environment in addition to a number of services, App Engine makes it easier to develop scalable and high-performance Web apps.</a:t>
            </a:r>
          </a:p>
          <a:p>
            <a:pPr>
              <a:spcBef>
                <a:spcPts val="600"/>
              </a:spcBef>
            </a:pPr>
            <a:r>
              <a:rPr lang="en-US" sz="1200" b="1" dirty="0">
                <a:solidFill>
                  <a:srgbClr val="0070C0"/>
                </a:solidFill>
              </a:rPr>
              <a:t>Storage</a:t>
            </a:r>
          </a:p>
          <a:p>
            <a:pPr marL="171450" indent="-171450">
              <a:spcBef>
                <a:spcPts val="600"/>
              </a:spcBef>
              <a:buFont typeface="Arial" panose="020B0604020202020204" pitchFamily="34" charset="0"/>
              <a:buChar char="•"/>
            </a:pPr>
            <a:r>
              <a:rPr lang="en-US" sz="1200" b="1" dirty="0">
                <a:solidFill>
                  <a:srgbClr val="161616"/>
                </a:solidFill>
              </a:rPr>
              <a:t>Cloud Storage</a:t>
            </a:r>
            <a:r>
              <a:rPr lang="en-US" sz="1200" dirty="0">
                <a:solidFill>
                  <a:srgbClr val="161616"/>
                </a:solidFill>
              </a:rPr>
              <a:t>: You can store the data which is required to be highly available and which is in large amount.</a:t>
            </a:r>
          </a:p>
          <a:p>
            <a:pPr marL="171450" indent="-171450">
              <a:spcBef>
                <a:spcPts val="600"/>
              </a:spcBef>
              <a:buFont typeface="Arial" panose="020B0604020202020204" pitchFamily="34" charset="0"/>
              <a:buChar char="•"/>
            </a:pPr>
            <a:r>
              <a:rPr lang="en-US" sz="1200" b="1" dirty="0">
                <a:solidFill>
                  <a:srgbClr val="161616"/>
                </a:solidFill>
              </a:rPr>
              <a:t>Persistent Disk</a:t>
            </a:r>
            <a:r>
              <a:rPr lang="en-US" sz="1200" dirty="0">
                <a:solidFill>
                  <a:srgbClr val="161616"/>
                </a:solidFill>
              </a:rPr>
              <a:t>: </a:t>
            </a:r>
            <a:r>
              <a:rPr lang="en-US" sz="1200" dirty="0" err="1">
                <a:solidFill>
                  <a:srgbClr val="161616"/>
                </a:solidFill>
              </a:rPr>
              <a:t>Presistent</a:t>
            </a:r>
            <a:r>
              <a:rPr lang="en-US" sz="1200" dirty="0">
                <a:solidFill>
                  <a:srgbClr val="161616"/>
                </a:solidFill>
              </a:rPr>
              <a:t> disk is an storage disk which can be attached to the virtual machine and can be reused for the another virtual machine.</a:t>
            </a:r>
          </a:p>
          <a:p>
            <a:pPr marL="171450" indent="-171450">
              <a:spcBef>
                <a:spcPts val="600"/>
              </a:spcBef>
              <a:buFont typeface="Arial" panose="020B0604020202020204" pitchFamily="34" charset="0"/>
              <a:buChar char="•"/>
            </a:pPr>
            <a:r>
              <a:rPr lang="en-US" sz="1200" b="1" dirty="0">
                <a:solidFill>
                  <a:srgbClr val="161616"/>
                </a:solidFill>
              </a:rPr>
              <a:t>Cloud SQL: </a:t>
            </a:r>
            <a:r>
              <a:rPr lang="en-US" sz="1200" dirty="0">
                <a:solidFill>
                  <a:srgbClr val="161616"/>
                </a:solidFill>
              </a:rPr>
              <a:t>Cloud SQL is an fully managed service by the google cloud platform and it offers services like MySQL, PostgreSQL and SQL Server.</a:t>
            </a:r>
          </a:p>
        </p:txBody>
      </p:sp>
      <p:sp>
        <p:nvSpPr>
          <p:cNvPr id="2" name="TextBox 1">
            <a:extLst>
              <a:ext uri="{FF2B5EF4-FFF2-40B4-BE49-F238E27FC236}">
                <a16:creationId xmlns:a16="http://schemas.microsoft.com/office/drawing/2014/main" id="{81CBC5FA-2488-6836-1FF7-FCF90CA2F7E5}"/>
              </a:ext>
            </a:extLst>
          </p:cNvPr>
          <p:cNvSpPr txBox="1"/>
          <p:nvPr/>
        </p:nvSpPr>
        <p:spPr>
          <a:xfrm>
            <a:off x="3994483" y="653014"/>
            <a:ext cx="4397382" cy="6247864"/>
          </a:xfrm>
          <a:prstGeom prst="rect">
            <a:avLst/>
          </a:prstGeom>
          <a:noFill/>
        </p:spPr>
        <p:txBody>
          <a:bodyPr wrap="square" rtlCol="0">
            <a:spAutoFit/>
          </a:bodyPr>
          <a:lstStyle/>
          <a:p>
            <a:pPr>
              <a:spcBef>
                <a:spcPts val="600"/>
              </a:spcBef>
            </a:pPr>
            <a:r>
              <a:rPr lang="en-US" sz="1200" b="1" dirty="0">
                <a:solidFill>
                  <a:srgbClr val="0070C0"/>
                </a:solidFill>
              </a:rPr>
              <a:t>Networking</a:t>
            </a:r>
          </a:p>
          <a:p>
            <a:pPr marL="171450" indent="-171450">
              <a:spcBef>
                <a:spcPts val="600"/>
              </a:spcBef>
              <a:buFont typeface="Arial" panose="020B0604020202020204" pitchFamily="34" charset="0"/>
              <a:buChar char="•"/>
            </a:pPr>
            <a:r>
              <a:rPr lang="en-US" sz="1200" b="1" dirty="0">
                <a:solidFill>
                  <a:srgbClr val="161616"/>
                </a:solidFill>
              </a:rPr>
              <a:t>Virtual Private Cloud (VPC): </a:t>
            </a:r>
            <a:r>
              <a:rPr lang="en-US" sz="1200" dirty="0">
                <a:solidFill>
                  <a:srgbClr val="161616"/>
                </a:solidFill>
              </a:rPr>
              <a:t>You can deploy your application in the private network which can be achieved by the google cloud.</a:t>
            </a:r>
          </a:p>
          <a:p>
            <a:pPr marL="171450" indent="-171450">
              <a:spcBef>
                <a:spcPts val="600"/>
              </a:spcBef>
              <a:buFont typeface="Arial" panose="020B0604020202020204" pitchFamily="34" charset="0"/>
              <a:buChar char="•"/>
            </a:pPr>
            <a:r>
              <a:rPr lang="en-US" sz="1200" b="1" dirty="0">
                <a:solidFill>
                  <a:srgbClr val="161616"/>
                </a:solidFill>
              </a:rPr>
              <a:t>Cloud Load Balancing</a:t>
            </a:r>
            <a:r>
              <a:rPr lang="en-US" sz="1200" dirty="0">
                <a:solidFill>
                  <a:srgbClr val="161616"/>
                </a:solidFill>
              </a:rPr>
              <a:t>: This is most important service in the google cloud which is used to distribute the cloud across the multiple replicas of the applications.</a:t>
            </a:r>
          </a:p>
          <a:p>
            <a:pPr marL="171450" indent="-171450">
              <a:spcBef>
                <a:spcPts val="600"/>
              </a:spcBef>
              <a:spcAft>
                <a:spcPts val="600"/>
              </a:spcAft>
              <a:buFont typeface="Arial" panose="020B0604020202020204" pitchFamily="34" charset="0"/>
              <a:buChar char="•"/>
            </a:pPr>
            <a:r>
              <a:rPr lang="en-US" sz="1200" b="1" dirty="0">
                <a:solidFill>
                  <a:srgbClr val="161616"/>
                </a:solidFill>
              </a:rPr>
              <a:t>Cloud CDN: </a:t>
            </a:r>
            <a:r>
              <a:rPr lang="en-US" sz="1200" dirty="0">
                <a:solidFill>
                  <a:srgbClr val="161616"/>
                </a:solidFill>
              </a:rPr>
              <a:t>This is the service which will cache the content and delivers to the end users with the help of edge locations.</a:t>
            </a:r>
          </a:p>
          <a:p>
            <a:pPr>
              <a:spcBef>
                <a:spcPts val="600"/>
              </a:spcBef>
            </a:pPr>
            <a:r>
              <a:rPr lang="en-US" sz="1200" b="1" dirty="0">
                <a:solidFill>
                  <a:srgbClr val="0070C0"/>
                </a:solidFill>
              </a:rPr>
              <a:t>Data analytics</a:t>
            </a:r>
          </a:p>
          <a:p>
            <a:pPr marL="171450" indent="-171450">
              <a:spcBef>
                <a:spcPts val="600"/>
              </a:spcBef>
              <a:buFont typeface="Arial" panose="020B0604020202020204" pitchFamily="34" charset="0"/>
              <a:buChar char="•"/>
            </a:pPr>
            <a:r>
              <a:rPr lang="en-US" sz="1200" b="1" dirty="0" err="1">
                <a:solidFill>
                  <a:srgbClr val="161616"/>
                </a:solidFill>
              </a:rPr>
              <a:t>Bigquery</a:t>
            </a:r>
            <a:r>
              <a:rPr lang="en-US" sz="1200" dirty="0">
                <a:solidFill>
                  <a:srgbClr val="161616"/>
                </a:solidFill>
              </a:rPr>
              <a:t>: All organizations look for unlocking business insights from their data. But it can be hard to </a:t>
            </a:r>
            <a:r>
              <a:rPr lang="en-US" sz="1200" dirty="0" err="1">
                <a:solidFill>
                  <a:srgbClr val="161616"/>
                </a:solidFill>
              </a:rPr>
              <a:t>scalably</a:t>
            </a:r>
            <a:r>
              <a:rPr lang="en-US" sz="1200" dirty="0">
                <a:solidFill>
                  <a:srgbClr val="161616"/>
                </a:solidFill>
              </a:rPr>
              <a:t> ingest, store, and analyze that data as it rapidly grows. Google’s enterprise data warehouse called </a:t>
            </a:r>
            <a:r>
              <a:rPr lang="en-US" sz="1200" dirty="0" err="1">
                <a:solidFill>
                  <a:srgbClr val="161616"/>
                </a:solidFill>
              </a:rPr>
              <a:t>BigQuery</a:t>
            </a:r>
            <a:r>
              <a:rPr lang="en-US" sz="1200" dirty="0">
                <a:solidFill>
                  <a:srgbClr val="161616"/>
                </a:solidFill>
              </a:rPr>
              <a:t>, was designed to make large-scale data analysis accessible to everyone.</a:t>
            </a:r>
          </a:p>
          <a:p>
            <a:pPr marL="171450" indent="-171450">
              <a:spcBef>
                <a:spcPts val="600"/>
              </a:spcBef>
              <a:buFont typeface="Arial" panose="020B0604020202020204" pitchFamily="34" charset="0"/>
              <a:buChar char="•"/>
            </a:pPr>
            <a:r>
              <a:rPr lang="en-US" sz="1200" b="1" dirty="0">
                <a:solidFill>
                  <a:srgbClr val="161616"/>
                </a:solidFill>
              </a:rPr>
              <a:t>Dataflow</a:t>
            </a:r>
            <a:r>
              <a:rPr lang="en-US" sz="1200" dirty="0">
                <a:solidFill>
                  <a:srgbClr val="161616"/>
                </a:solidFill>
              </a:rPr>
              <a:t>: It is the analysis of flow of data in control flow graph, i.e., the analysis that determines the information regarding the definition and use of data in program. With the help of this analysis, optimization can be done.</a:t>
            </a:r>
          </a:p>
          <a:p>
            <a:pPr marL="171450" indent="-171450">
              <a:spcBef>
                <a:spcPts val="600"/>
              </a:spcBef>
              <a:buFont typeface="Arial" panose="020B0604020202020204" pitchFamily="34" charset="0"/>
              <a:buChar char="•"/>
            </a:pPr>
            <a:r>
              <a:rPr lang="en-US" sz="1200" b="1" dirty="0">
                <a:solidFill>
                  <a:srgbClr val="161616"/>
                </a:solidFill>
              </a:rPr>
              <a:t>Pub/Sub</a:t>
            </a:r>
            <a:r>
              <a:rPr lang="en-US" sz="1200" dirty="0">
                <a:solidFill>
                  <a:srgbClr val="161616"/>
                </a:solidFill>
              </a:rPr>
              <a:t>: Pub/sub Consider a scenario of synchronous message passing. You have two components in your system that communicate with each other. </a:t>
            </a:r>
            <a:r>
              <a:rPr lang="en-US" sz="1200" dirty="0" err="1">
                <a:solidFill>
                  <a:srgbClr val="161616"/>
                </a:solidFill>
              </a:rPr>
              <a:t>LeLet’ss</a:t>
            </a:r>
            <a:r>
              <a:rPr lang="en-US" sz="1200" dirty="0">
                <a:solidFill>
                  <a:srgbClr val="161616"/>
                </a:solidFill>
              </a:rPr>
              <a:t> call the sender and receiver. The receiver asks for a service from the sender and the sender serves the request and waits for an acknowledgment from the receiver. There is another receiver that requests a service from the sender. The sender is blocked since it hasn’t yet received any acknowledgment from the first receiver. The sender isn’t able to serve the second receiver which can create problems. To solve this drawback, the Pub-Sub model was introduced.</a:t>
            </a:r>
          </a:p>
        </p:txBody>
      </p:sp>
      <p:sp>
        <p:nvSpPr>
          <p:cNvPr id="5" name="TextBox 4">
            <a:extLst>
              <a:ext uri="{FF2B5EF4-FFF2-40B4-BE49-F238E27FC236}">
                <a16:creationId xmlns:a16="http://schemas.microsoft.com/office/drawing/2014/main" id="{18697BFD-567A-66D5-01F9-F657C8947CBD}"/>
              </a:ext>
            </a:extLst>
          </p:cNvPr>
          <p:cNvSpPr txBox="1"/>
          <p:nvPr/>
        </p:nvSpPr>
        <p:spPr>
          <a:xfrm>
            <a:off x="8488116" y="661037"/>
            <a:ext cx="3389457" cy="5432256"/>
          </a:xfrm>
          <a:prstGeom prst="rect">
            <a:avLst/>
          </a:prstGeom>
          <a:noFill/>
        </p:spPr>
        <p:txBody>
          <a:bodyPr wrap="square" rtlCol="0">
            <a:spAutoFit/>
          </a:bodyPr>
          <a:lstStyle/>
          <a:p>
            <a:pPr>
              <a:spcBef>
                <a:spcPts val="600"/>
              </a:spcBef>
            </a:pPr>
            <a:r>
              <a:rPr lang="en-US" sz="1200" b="1" dirty="0">
                <a:solidFill>
                  <a:srgbClr val="0070C0"/>
                </a:solidFill>
              </a:rPr>
              <a:t>Machine learning</a:t>
            </a:r>
          </a:p>
          <a:p>
            <a:pPr marL="171450" indent="-171450">
              <a:spcBef>
                <a:spcPts val="600"/>
              </a:spcBef>
              <a:buFont typeface="Arial" panose="020B0604020202020204" pitchFamily="34" charset="0"/>
              <a:buChar char="•"/>
            </a:pPr>
            <a:r>
              <a:rPr lang="en-US" sz="1200" b="1" dirty="0">
                <a:solidFill>
                  <a:srgbClr val="161616"/>
                </a:solidFill>
              </a:rPr>
              <a:t>Vertex AI Platform: </a:t>
            </a:r>
            <a:r>
              <a:rPr lang="en-US" sz="1200" dirty="0">
                <a:solidFill>
                  <a:srgbClr val="161616"/>
                </a:solidFill>
              </a:rPr>
              <a:t>As we know Artificial Intelligence (AI) has undergone advancements throughout the years leading to a transformation of industries and reshaping how businesses operate. The emergence of cloud-based AI platforms has further accelerated this revolution enabling organizations to leverage the potential of AI.</a:t>
            </a:r>
          </a:p>
          <a:p>
            <a:pPr marL="171450" indent="-171450">
              <a:spcBef>
                <a:spcPts val="600"/>
              </a:spcBef>
              <a:buFont typeface="Arial" panose="020B0604020202020204" pitchFamily="34" charset="0"/>
              <a:buChar char="•"/>
            </a:pPr>
            <a:r>
              <a:rPr lang="en-US" sz="1200" b="1" dirty="0">
                <a:solidFill>
                  <a:srgbClr val="161616"/>
                </a:solidFill>
              </a:rPr>
              <a:t>AI Platform Training</a:t>
            </a:r>
            <a:r>
              <a:rPr lang="en-US" sz="1200" dirty="0">
                <a:solidFill>
                  <a:srgbClr val="161616"/>
                </a:solidFill>
              </a:rPr>
              <a:t>: You can train the AI model with the help of AI Platform Training in google cloud.</a:t>
            </a:r>
          </a:p>
          <a:p>
            <a:pPr marL="171450" indent="-171450">
              <a:spcBef>
                <a:spcPts val="600"/>
              </a:spcBef>
              <a:spcAft>
                <a:spcPts val="600"/>
              </a:spcAft>
              <a:buFont typeface="Arial" panose="020B0604020202020204" pitchFamily="34" charset="0"/>
              <a:buChar char="•"/>
            </a:pPr>
            <a:r>
              <a:rPr lang="en-US" sz="1200" b="1" dirty="0">
                <a:solidFill>
                  <a:srgbClr val="161616"/>
                </a:solidFill>
              </a:rPr>
              <a:t>AI Platform Prediction: </a:t>
            </a:r>
            <a:r>
              <a:rPr lang="en-US" sz="1200" dirty="0">
                <a:solidFill>
                  <a:srgbClr val="161616"/>
                </a:solidFill>
              </a:rPr>
              <a:t>You can make the predictions by using the your machine learning models.</a:t>
            </a:r>
          </a:p>
          <a:p>
            <a:pPr>
              <a:spcBef>
                <a:spcPts val="600"/>
              </a:spcBef>
            </a:pPr>
            <a:r>
              <a:rPr lang="en-US" sz="1200" b="1" dirty="0">
                <a:solidFill>
                  <a:srgbClr val="0070C0"/>
                </a:solidFill>
              </a:rPr>
              <a:t>Productivity and collaboration</a:t>
            </a:r>
          </a:p>
          <a:p>
            <a:pPr marL="171450" indent="-171450">
              <a:spcBef>
                <a:spcPts val="600"/>
              </a:spcBef>
              <a:buFont typeface="Arial" panose="020B0604020202020204" pitchFamily="34" charset="0"/>
              <a:buChar char="•"/>
            </a:pPr>
            <a:r>
              <a:rPr lang="en-US" sz="1200" b="1" dirty="0">
                <a:solidFill>
                  <a:srgbClr val="161616"/>
                </a:solidFill>
              </a:rPr>
              <a:t>Google Workspace: </a:t>
            </a:r>
            <a:r>
              <a:rPr lang="en-US" sz="1200" dirty="0">
                <a:solidFill>
                  <a:srgbClr val="161616"/>
                </a:solidFill>
              </a:rPr>
              <a:t>Most of us are familiar with various Google Workspace products(also called G Suite) like Calendar, Drive, and Gmail, etc.</a:t>
            </a:r>
          </a:p>
          <a:p>
            <a:pPr marL="171450" indent="-171450">
              <a:spcBef>
                <a:spcPts val="600"/>
              </a:spcBef>
              <a:buFont typeface="Arial" panose="020B0604020202020204" pitchFamily="34" charset="0"/>
              <a:buChar char="•"/>
            </a:pPr>
            <a:r>
              <a:rPr lang="en-US" sz="1200" b="1" dirty="0">
                <a:solidFill>
                  <a:srgbClr val="161616"/>
                </a:solidFill>
              </a:rPr>
              <a:t>Cloud Identity and Access Management (IAM): </a:t>
            </a:r>
            <a:r>
              <a:rPr lang="en-US" sz="1200" dirty="0">
                <a:solidFill>
                  <a:srgbClr val="161616"/>
                </a:solidFill>
              </a:rPr>
              <a:t>Identity Access Management is used by the root user (administrator) of the organization. The users represent one person within the organization, and the users can be grouped in that all the users will have the same privileges to the services.</a:t>
            </a:r>
          </a:p>
        </p:txBody>
      </p:sp>
      <p:sp>
        <p:nvSpPr>
          <p:cNvPr id="6" name="TextBox 5">
            <a:extLst>
              <a:ext uri="{FF2B5EF4-FFF2-40B4-BE49-F238E27FC236}">
                <a16:creationId xmlns:a16="http://schemas.microsoft.com/office/drawing/2014/main" id="{37C04BA2-084F-1924-2074-6C8546A7811E}"/>
              </a:ext>
            </a:extLst>
          </p:cNvPr>
          <p:cNvSpPr txBox="1"/>
          <p:nvPr/>
        </p:nvSpPr>
        <p:spPr>
          <a:xfrm>
            <a:off x="8488116" y="6133673"/>
            <a:ext cx="3389457" cy="646331"/>
          </a:xfrm>
          <a:prstGeom prst="rect">
            <a:avLst/>
          </a:prstGeom>
          <a:solidFill>
            <a:srgbClr val="FFC000"/>
          </a:solidFill>
        </p:spPr>
        <p:txBody>
          <a:bodyPr wrap="square" rtlCol="0">
            <a:spAutoFit/>
          </a:bodyPr>
          <a:lstStyle/>
          <a:p>
            <a:r>
              <a:rPr lang="en-US" sz="1200" b="1" dirty="0">
                <a:solidFill>
                  <a:srgbClr val="0070C0"/>
                </a:solidFill>
              </a:rPr>
              <a:t>Note</a:t>
            </a:r>
            <a:r>
              <a:rPr lang="en-US" sz="1200" b="1" dirty="0"/>
              <a:t>: For detailed list of services please refer: </a:t>
            </a:r>
            <a:r>
              <a:rPr lang="en-US" sz="1200" b="1" dirty="0">
                <a:hlinkClick r:id="rId2"/>
              </a:rPr>
              <a:t>https://cloud.google.com/terms/services</a:t>
            </a:r>
            <a:r>
              <a:rPr lang="en-US" sz="1200" b="1" dirty="0"/>
              <a:t>; https://googlecloudcheatsheet.withgoogle.com/</a:t>
            </a:r>
          </a:p>
        </p:txBody>
      </p:sp>
    </p:spTree>
    <p:extLst>
      <p:ext uri="{BB962C8B-B14F-4D97-AF65-F5344CB8AC3E}">
        <p14:creationId xmlns:p14="http://schemas.microsoft.com/office/powerpoint/2010/main" val="55233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9" name="TextBox 8">
            <a:extLst>
              <a:ext uri="{FF2B5EF4-FFF2-40B4-BE49-F238E27FC236}">
                <a16:creationId xmlns:a16="http://schemas.microsoft.com/office/drawing/2014/main" id="{2983A710-DC23-393D-8686-8548346EABF0}"/>
              </a:ext>
            </a:extLst>
          </p:cNvPr>
          <p:cNvSpPr txBox="1"/>
          <p:nvPr/>
        </p:nvSpPr>
        <p:spPr>
          <a:xfrm>
            <a:off x="79625" y="6632460"/>
            <a:ext cx="10972800" cy="338554"/>
          </a:xfrm>
          <a:prstGeom prst="rect">
            <a:avLst/>
          </a:prstGeom>
          <a:noFill/>
        </p:spPr>
        <p:txBody>
          <a:bodyPr wrap="square">
            <a:spAutoFit/>
          </a:bodyPr>
          <a:lstStyle/>
          <a:p>
            <a:r>
              <a:rPr lang="en-US" sz="800" dirty="0"/>
              <a:t>Ref: </a:t>
            </a:r>
            <a:r>
              <a:rPr lang="en-US" sz="800" dirty="0">
                <a:hlinkClick r:id="rId2"/>
              </a:rPr>
              <a:t>https://cloud.google.com/sql?hl=en</a:t>
            </a:r>
            <a:r>
              <a:rPr lang="en-US" sz="800" dirty="0"/>
              <a:t>; </a:t>
            </a:r>
            <a:r>
              <a:rPr lang="en-US" sz="800" dirty="0">
                <a:hlinkClick r:id="rId3"/>
              </a:rPr>
              <a:t>https://www.youtube.com/watch?v=ZMQ2n6i-7jw</a:t>
            </a:r>
            <a:r>
              <a:rPr lang="en-US" sz="800" dirty="0"/>
              <a:t>; </a:t>
            </a:r>
            <a:r>
              <a:rPr lang="en-US" sz="800" dirty="0">
                <a:hlinkClick r:id="rId4"/>
              </a:rPr>
              <a:t>https://cloud.google.com/sql/docs/introduction</a:t>
            </a:r>
            <a:r>
              <a:rPr lang="en-US" sz="800" dirty="0"/>
              <a:t>; </a:t>
            </a:r>
            <a:r>
              <a:rPr lang="en-US" sz="800" dirty="0">
                <a:hlinkClick r:id="rId5"/>
              </a:rPr>
              <a:t>https://www.youtube.com/watch?v=q6noaMAnk5s</a:t>
            </a:r>
            <a:r>
              <a:rPr lang="en-US" sz="800" dirty="0"/>
              <a:t>; </a:t>
            </a:r>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754614"/>
            <a:ext cx="8589196" cy="800219"/>
          </a:xfrm>
          <a:prstGeom prst="rect">
            <a:avLst/>
          </a:prstGeom>
          <a:noFill/>
        </p:spPr>
        <p:txBody>
          <a:bodyPr wrap="square" rtlCol="0">
            <a:spAutoFit/>
          </a:bodyPr>
          <a:lstStyle/>
          <a:p>
            <a:pPr>
              <a:spcBef>
                <a:spcPts val="600"/>
              </a:spcBef>
            </a:pPr>
            <a:r>
              <a:rPr lang="en-US" sz="1200" b="1" dirty="0">
                <a:solidFill>
                  <a:srgbClr val="161616"/>
                </a:solidFill>
              </a:rPr>
              <a:t>Cloud SQL</a:t>
            </a:r>
          </a:p>
          <a:p>
            <a:pPr marL="171450" indent="-171450">
              <a:spcBef>
                <a:spcPts val="600"/>
              </a:spcBef>
              <a:buFont typeface="Arial" panose="020B0604020202020204" pitchFamily="34" charset="0"/>
              <a:buChar char="•"/>
            </a:pPr>
            <a:r>
              <a:rPr lang="en-US" sz="1200" b="1" dirty="0">
                <a:solidFill>
                  <a:srgbClr val="161616"/>
                </a:solidFill>
              </a:rPr>
              <a:t>F</a:t>
            </a:r>
            <a:r>
              <a:rPr lang="en-US" sz="1200" dirty="0">
                <a:solidFill>
                  <a:srgbClr val="161616"/>
                </a:solidFill>
              </a:rPr>
              <a:t>ully managed relational database service for MySQL, PostgreSQL, and SQL Server</a:t>
            </a:r>
          </a:p>
          <a:p>
            <a:pPr marL="628650" lvl="1" indent="-171450">
              <a:spcBef>
                <a:spcPts val="600"/>
              </a:spcBef>
              <a:buFont typeface="Arial" panose="020B0604020202020204" pitchFamily="34" charset="0"/>
              <a:buChar char="•"/>
            </a:pPr>
            <a:r>
              <a:rPr lang="en-US" sz="1200" dirty="0">
                <a:solidFill>
                  <a:srgbClr val="161616"/>
                </a:solidFill>
              </a:rPr>
              <a:t>This frees you from database administration tasks so that you have more time to manage your data</a:t>
            </a:r>
          </a:p>
        </p:txBody>
      </p:sp>
      <p:sp>
        <p:nvSpPr>
          <p:cNvPr id="5" name="TextBox 4">
            <a:extLst>
              <a:ext uri="{FF2B5EF4-FFF2-40B4-BE49-F238E27FC236}">
                <a16:creationId xmlns:a16="http://schemas.microsoft.com/office/drawing/2014/main" id="{90A8035F-ADD6-CFD9-BF97-60E3A9250789}"/>
              </a:ext>
            </a:extLst>
          </p:cNvPr>
          <p:cNvSpPr txBox="1"/>
          <p:nvPr/>
        </p:nvSpPr>
        <p:spPr>
          <a:xfrm>
            <a:off x="244011" y="1610410"/>
            <a:ext cx="7492429" cy="5078313"/>
          </a:xfrm>
          <a:prstGeom prst="rect">
            <a:avLst/>
          </a:prstGeom>
          <a:noFill/>
        </p:spPr>
        <p:txBody>
          <a:bodyPr wrap="square">
            <a:spAutoFit/>
          </a:bodyPr>
          <a:lstStyle/>
          <a:p>
            <a:r>
              <a:rPr lang="en-US" sz="1200" b="1" dirty="0"/>
              <a:t>Use cases for Cloud SQL</a:t>
            </a:r>
          </a:p>
          <a:p>
            <a:pPr marL="171450" indent="-171450">
              <a:buFont typeface="Arial" panose="020B0604020202020204" pitchFamily="34" charset="0"/>
              <a:buChar char="•"/>
            </a:pPr>
            <a:r>
              <a:rPr lang="en-US" sz="1200" dirty="0"/>
              <a:t>Cloud SQL provides a cloud-based alternative to local MySQL, PostgreSQL, and SQL Server databases</a:t>
            </a:r>
          </a:p>
          <a:p>
            <a:pPr marL="171450" indent="-171450">
              <a:buFont typeface="Arial" panose="020B0604020202020204" pitchFamily="34" charset="0"/>
              <a:buChar char="•"/>
            </a:pPr>
            <a:r>
              <a:rPr lang="en-US" sz="1200" dirty="0"/>
              <a:t>You should use Cloud SQL if you want to spend less time managing your database and more time using it</a:t>
            </a:r>
          </a:p>
          <a:p>
            <a:pPr marL="171450" indent="-171450">
              <a:buFont typeface="Arial" panose="020B0604020202020204" pitchFamily="34" charset="0"/>
              <a:buChar char="•"/>
            </a:pPr>
            <a:r>
              <a:rPr lang="en-US" sz="1200" dirty="0"/>
              <a:t>Many applications running on Compute Engine, App Engine and other services in Google Cloud use Cloud SQL for database storage</a:t>
            </a:r>
          </a:p>
          <a:p>
            <a:pPr marL="171450" indent="-171450">
              <a:buFont typeface="Arial" panose="020B0604020202020204" pitchFamily="34" charset="0"/>
              <a:buChar char="•"/>
            </a:pPr>
            <a:endParaRPr lang="en-US" sz="1200" dirty="0"/>
          </a:p>
          <a:p>
            <a:r>
              <a:rPr lang="en-US" sz="1200" b="1" dirty="0"/>
              <a:t>What Cloud SQL provides</a:t>
            </a:r>
          </a:p>
          <a:p>
            <a:pPr marL="171450" indent="-171450">
              <a:buFont typeface="Arial" panose="020B0604020202020204" pitchFamily="34" charset="0"/>
              <a:buChar char="•"/>
            </a:pPr>
            <a:r>
              <a:rPr lang="en-US" sz="1200" dirty="0"/>
              <a:t>Cloud SQL offers many services so you don't have to build and maintain them yourself. You can focus on your data and let Cloud SQL handle the following operations:</a:t>
            </a:r>
          </a:p>
          <a:p>
            <a:pPr marL="628650" lvl="1" indent="-171450">
              <a:buFont typeface="Arial" panose="020B0604020202020204" pitchFamily="34" charset="0"/>
              <a:buChar char="•"/>
            </a:pPr>
            <a:r>
              <a:rPr lang="en-US" sz="1200" dirty="0"/>
              <a:t>Backups</a:t>
            </a:r>
          </a:p>
          <a:p>
            <a:pPr marL="628650" lvl="1" indent="-171450">
              <a:buFont typeface="Arial" panose="020B0604020202020204" pitchFamily="34" charset="0"/>
              <a:buChar char="•"/>
            </a:pPr>
            <a:r>
              <a:rPr lang="en-US" sz="1200" dirty="0"/>
              <a:t>High availability and failover</a:t>
            </a:r>
          </a:p>
          <a:p>
            <a:pPr marL="628650" lvl="1" indent="-171450">
              <a:buFont typeface="Arial" panose="020B0604020202020204" pitchFamily="34" charset="0"/>
              <a:buChar char="•"/>
            </a:pPr>
            <a:r>
              <a:rPr lang="en-US" sz="1200" dirty="0"/>
              <a:t>Network connectivity</a:t>
            </a:r>
          </a:p>
          <a:p>
            <a:pPr marL="628650" lvl="1" indent="-171450">
              <a:buFont typeface="Arial" panose="020B0604020202020204" pitchFamily="34" charset="0"/>
              <a:buChar char="•"/>
            </a:pPr>
            <a:r>
              <a:rPr lang="en-US" sz="1200" dirty="0"/>
              <a:t>Export and import</a:t>
            </a:r>
          </a:p>
          <a:p>
            <a:pPr marL="628650" lvl="1" indent="-171450">
              <a:buFont typeface="Arial" panose="020B0604020202020204" pitchFamily="34" charset="0"/>
              <a:buChar char="•"/>
            </a:pPr>
            <a:r>
              <a:rPr lang="en-US" sz="1200" dirty="0"/>
              <a:t>Maintenance and updates</a:t>
            </a:r>
          </a:p>
          <a:p>
            <a:pPr marL="628650" lvl="1" indent="-171450">
              <a:buFont typeface="Arial" panose="020B0604020202020204" pitchFamily="34" charset="0"/>
              <a:buChar char="•"/>
            </a:pPr>
            <a:r>
              <a:rPr lang="en-US" sz="1200" dirty="0"/>
              <a:t>Monitoring</a:t>
            </a:r>
          </a:p>
          <a:p>
            <a:pPr marL="628650" lvl="1" indent="-171450">
              <a:buFont typeface="Arial" panose="020B0604020202020204" pitchFamily="34" charset="0"/>
              <a:buChar char="•"/>
            </a:pPr>
            <a:r>
              <a:rPr lang="en-US" sz="1200" dirty="0"/>
              <a:t>Logging</a:t>
            </a:r>
          </a:p>
          <a:p>
            <a:pPr marL="628650" lvl="1" indent="-171450">
              <a:buFont typeface="Arial" panose="020B0604020202020204" pitchFamily="34" charset="0"/>
              <a:buChar char="•"/>
            </a:pPr>
            <a:endParaRPr lang="en-US" sz="1200" dirty="0"/>
          </a:p>
          <a:p>
            <a:r>
              <a:rPr lang="en-US" sz="1200" b="1" dirty="0"/>
              <a:t>What is a Cloud SQL instance?</a:t>
            </a:r>
          </a:p>
          <a:p>
            <a:pPr marL="171450" indent="-171450">
              <a:buFont typeface="Arial" panose="020B0604020202020204" pitchFamily="34" charset="0"/>
              <a:buChar char="•"/>
            </a:pPr>
            <a:r>
              <a:rPr lang="en-US" sz="1200" dirty="0"/>
              <a:t>Each Cloud SQL instance is powered by a virtual machine (VM) running on a host Google Cloud server</a:t>
            </a:r>
          </a:p>
          <a:p>
            <a:pPr marL="171450" indent="-171450">
              <a:buFont typeface="Arial" panose="020B0604020202020204" pitchFamily="34" charset="0"/>
              <a:buChar char="•"/>
            </a:pPr>
            <a:r>
              <a:rPr lang="en-US" sz="1200" dirty="0"/>
              <a:t>Each VM operates the database program, such as MySQL Server, PostgreSQL, or SQL Server, and service agents that provide supporting services, such as logging and monitoring</a:t>
            </a:r>
          </a:p>
          <a:p>
            <a:pPr marL="171450" indent="-171450">
              <a:buFont typeface="Arial" panose="020B0604020202020204" pitchFamily="34" charset="0"/>
              <a:buChar char="•"/>
            </a:pPr>
            <a:r>
              <a:rPr lang="en-US" sz="1200" dirty="0"/>
              <a:t>The high availability option also provides a standby VM in another zone with a configuration that's identical to the primary VM</a:t>
            </a:r>
          </a:p>
          <a:p>
            <a:pPr marL="171450" indent="-171450">
              <a:buFont typeface="Arial" panose="020B0604020202020204" pitchFamily="34" charset="0"/>
              <a:buChar char="•"/>
            </a:pPr>
            <a:r>
              <a:rPr lang="en-US" sz="1200" dirty="0"/>
              <a:t>The database is stored on a scalable, durable network storage device called a persistent disk that attaches to the VM</a:t>
            </a:r>
          </a:p>
          <a:p>
            <a:pPr marL="171450" indent="-171450">
              <a:buFont typeface="Arial" panose="020B0604020202020204" pitchFamily="34" charset="0"/>
              <a:buChar char="•"/>
            </a:pPr>
            <a:r>
              <a:rPr lang="en-US" sz="1200" dirty="0"/>
              <a:t>A static IP address sits in front of each VM to ensure that the IP address an application connects to persists throughout the lifetime of the Cloud SQL instance</a:t>
            </a:r>
          </a:p>
        </p:txBody>
      </p:sp>
      <p:grpSp>
        <p:nvGrpSpPr>
          <p:cNvPr id="11" name="Group 10">
            <a:extLst>
              <a:ext uri="{FF2B5EF4-FFF2-40B4-BE49-F238E27FC236}">
                <a16:creationId xmlns:a16="http://schemas.microsoft.com/office/drawing/2014/main" id="{FB78047C-5D83-2567-04A1-F1FE89202BDF}"/>
              </a:ext>
            </a:extLst>
          </p:cNvPr>
          <p:cNvGrpSpPr/>
          <p:nvPr/>
        </p:nvGrpSpPr>
        <p:grpSpPr>
          <a:xfrm>
            <a:off x="7900826" y="1885297"/>
            <a:ext cx="4114800" cy="4749275"/>
            <a:chOff x="7900826" y="1885297"/>
            <a:chExt cx="4114800" cy="4749275"/>
          </a:xfrm>
        </p:grpSpPr>
        <p:pic>
          <p:nvPicPr>
            <p:cNvPr id="7" name="Picture 6" descr="A screenshot of a computer&#10;&#10;Description automatically generated">
              <a:extLst>
                <a:ext uri="{FF2B5EF4-FFF2-40B4-BE49-F238E27FC236}">
                  <a16:creationId xmlns:a16="http://schemas.microsoft.com/office/drawing/2014/main" id="{0D5A0AA2-5DE4-812F-8F8F-AABC94730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0826" y="1885297"/>
              <a:ext cx="4114800" cy="4472276"/>
            </a:xfrm>
            <a:prstGeom prst="rect">
              <a:avLst/>
            </a:prstGeom>
          </p:spPr>
        </p:pic>
        <p:sp>
          <p:nvSpPr>
            <p:cNvPr id="10" name="TextBox 9">
              <a:extLst>
                <a:ext uri="{FF2B5EF4-FFF2-40B4-BE49-F238E27FC236}">
                  <a16:creationId xmlns:a16="http://schemas.microsoft.com/office/drawing/2014/main" id="{9DF63310-5F2B-A37D-DE6E-7CCA3B3F2278}"/>
                </a:ext>
              </a:extLst>
            </p:cNvPr>
            <p:cNvSpPr txBox="1"/>
            <p:nvPr/>
          </p:nvSpPr>
          <p:spPr>
            <a:xfrm>
              <a:off x="8833207" y="6357573"/>
              <a:ext cx="2743200" cy="276999"/>
            </a:xfrm>
            <a:prstGeom prst="rect">
              <a:avLst/>
            </a:prstGeom>
            <a:noFill/>
          </p:spPr>
          <p:txBody>
            <a:bodyPr wrap="square">
              <a:spAutoFit/>
            </a:bodyPr>
            <a:lstStyle/>
            <a:p>
              <a:r>
                <a:rPr lang="en-US" sz="1200" b="1" i="0" dirty="0">
                  <a:solidFill>
                    <a:srgbClr val="202124"/>
                  </a:solidFill>
                  <a:effectLst/>
                  <a:latin typeface="Roboto" panose="02000000000000000000" pitchFamily="2" charset="0"/>
                </a:rPr>
                <a:t>Fig: Cloud SQL instance overview:</a:t>
              </a:r>
              <a:endParaRPr lang="en-US" sz="1200" b="1" dirty="0"/>
            </a:p>
          </p:txBody>
        </p:sp>
      </p:grpSp>
    </p:spTree>
    <p:extLst>
      <p:ext uri="{BB962C8B-B14F-4D97-AF65-F5344CB8AC3E}">
        <p14:creationId xmlns:p14="http://schemas.microsoft.com/office/powerpoint/2010/main" val="3744947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9" name="TextBox 8">
            <a:extLst>
              <a:ext uri="{FF2B5EF4-FFF2-40B4-BE49-F238E27FC236}">
                <a16:creationId xmlns:a16="http://schemas.microsoft.com/office/drawing/2014/main" id="{2983A710-DC23-393D-8686-8548346EABF0}"/>
              </a:ext>
            </a:extLst>
          </p:cNvPr>
          <p:cNvSpPr txBox="1"/>
          <p:nvPr/>
        </p:nvSpPr>
        <p:spPr>
          <a:xfrm>
            <a:off x="79625" y="6632460"/>
            <a:ext cx="10972800" cy="338554"/>
          </a:xfrm>
          <a:prstGeom prst="rect">
            <a:avLst/>
          </a:prstGeom>
          <a:noFill/>
        </p:spPr>
        <p:txBody>
          <a:bodyPr wrap="square">
            <a:spAutoFit/>
          </a:bodyPr>
          <a:lstStyle/>
          <a:p>
            <a:r>
              <a:rPr lang="en-US" sz="800" dirty="0"/>
              <a:t>Ref: </a:t>
            </a:r>
            <a:r>
              <a:rPr lang="en-US" sz="800" dirty="0">
                <a:hlinkClick r:id="rId2"/>
              </a:rPr>
              <a:t>https://cloud.google.com/sql?hl=en</a:t>
            </a:r>
            <a:r>
              <a:rPr lang="en-US" sz="800" dirty="0"/>
              <a:t>; </a:t>
            </a:r>
            <a:r>
              <a:rPr lang="en-US" sz="800" dirty="0">
                <a:hlinkClick r:id="rId3"/>
              </a:rPr>
              <a:t>https://www.youtube.com/watch?v=ZMQ2n6i-7jw</a:t>
            </a:r>
            <a:r>
              <a:rPr lang="en-US" sz="800" dirty="0"/>
              <a:t>; </a:t>
            </a:r>
            <a:r>
              <a:rPr lang="en-US" sz="800" dirty="0">
                <a:hlinkClick r:id="rId4"/>
              </a:rPr>
              <a:t>https://cloud.google.com/sql/docs/introduction</a:t>
            </a:r>
            <a:r>
              <a:rPr lang="en-US" sz="800" dirty="0"/>
              <a:t>; </a:t>
            </a:r>
            <a:r>
              <a:rPr lang="en-US" sz="800" dirty="0">
                <a:hlinkClick r:id="rId5"/>
              </a:rPr>
              <a:t>https://www.youtube.com/watch?v=q6noaMAnk5s</a:t>
            </a:r>
            <a:r>
              <a:rPr lang="en-US" sz="800" dirty="0"/>
              <a:t>; </a:t>
            </a:r>
          </a:p>
        </p:txBody>
      </p:sp>
      <p:sp>
        <p:nvSpPr>
          <p:cNvPr id="3" name="TextBox 2">
            <a:extLst>
              <a:ext uri="{FF2B5EF4-FFF2-40B4-BE49-F238E27FC236}">
                <a16:creationId xmlns:a16="http://schemas.microsoft.com/office/drawing/2014/main" id="{81472EBC-6B44-397A-4391-0204B112B7C0}"/>
              </a:ext>
            </a:extLst>
          </p:cNvPr>
          <p:cNvSpPr txBox="1"/>
          <p:nvPr/>
        </p:nvSpPr>
        <p:spPr>
          <a:xfrm>
            <a:off x="244011" y="682696"/>
            <a:ext cx="4461553" cy="5940088"/>
          </a:xfrm>
          <a:prstGeom prst="rect">
            <a:avLst/>
          </a:prstGeom>
          <a:noFill/>
        </p:spPr>
        <p:txBody>
          <a:bodyPr wrap="square" rtlCol="0">
            <a:spAutoFit/>
          </a:bodyPr>
          <a:lstStyle/>
          <a:p>
            <a:pPr>
              <a:spcBef>
                <a:spcPts val="600"/>
              </a:spcBef>
            </a:pPr>
            <a:r>
              <a:rPr lang="en-US" sz="1000" b="1" dirty="0">
                <a:solidFill>
                  <a:srgbClr val="161616"/>
                </a:solidFill>
              </a:rPr>
              <a:t>Database administration</a:t>
            </a:r>
          </a:p>
          <a:p>
            <a:pPr marL="171450" indent="-171450">
              <a:spcBef>
                <a:spcPts val="600"/>
              </a:spcBef>
              <a:buFont typeface="Arial" panose="020B0604020202020204" pitchFamily="34" charset="0"/>
              <a:buChar char="•"/>
            </a:pPr>
            <a:r>
              <a:rPr lang="en-US" sz="1000" dirty="0">
                <a:solidFill>
                  <a:srgbClr val="161616"/>
                </a:solidFill>
              </a:rPr>
              <a:t>Cloud SQL lets you create and delete databases and database users, but it isn't a database administration tool</a:t>
            </a:r>
          </a:p>
          <a:p>
            <a:pPr marL="171450" indent="-171450">
              <a:spcBef>
                <a:spcPts val="600"/>
              </a:spcBef>
              <a:buFont typeface="Arial" panose="020B0604020202020204" pitchFamily="34" charset="0"/>
              <a:buChar char="•"/>
            </a:pPr>
            <a:r>
              <a:rPr lang="en-US" sz="1000" dirty="0">
                <a:solidFill>
                  <a:srgbClr val="161616"/>
                </a:solidFill>
              </a:rPr>
              <a:t>There are many database administration tools you can choose from, depending on your database engine, including the following:</a:t>
            </a:r>
          </a:p>
          <a:p>
            <a:pPr marL="628650" lvl="1" indent="-171450">
              <a:spcBef>
                <a:spcPts val="600"/>
              </a:spcBef>
              <a:buFont typeface="Arial" panose="020B0604020202020204" pitchFamily="34" charset="0"/>
              <a:buChar char="•"/>
            </a:pPr>
            <a:r>
              <a:rPr lang="en-US" sz="1000" dirty="0">
                <a:solidFill>
                  <a:srgbClr val="161616"/>
                </a:solidFill>
              </a:rPr>
              <a:t>phpMyAdmin for MySQL</a:t>
            </a:r>
          </a:p>
          <a:p>
            <a:pPr marL="628650" lvl="1" indent="-171450">
              <a:spcBef>
                <a:spcPts val="600"/>
              </a:spcBef>
              <a:buFont typeface="Arial" panose="020B0604020202020204" pitchFamily="34" charset="0"/>
              <a:buChar char="•"/>
            </a:pPr>
            <a:r>
              <a:rPr lang="en-US" sz="1000" dirty="0">
                <a:solidFill>
                  <a:srgbClr val="161616"/>
                </a:solidFill>
              </a:rPr>
              <a:t>MySQL Workbench for MySQL</a:t>
            </a:r>
          </a:p>
          <a:p>
            <a:pPr marL="628650" lvl="1" indent="-171450">
              <a:spcBef>
                <a:spcPts val="600"/>
              </a:spcBef>
              <a:buFont typeface="Arial" panose="020B0604020202020204" pitchFamily="34" charset="0"/>
              <a:buChar char="•"/>
            </a:pPr>
            <a:r>
              <a:rPr lang="en-US" sz="1000" dirty="0">
                <a:solidFill>
                  <a:srgbClr val="161616"/>
                </a:solidFill>
              </a:rPr>
              <a:t>Toad Edge for MySQL and PostgreSQL</a:t>
            </a:r>
          </a:p>
          <a:p>
            <a:pPr marL="628650" lvl="1" indent="-171450">
              <a:spcBef>
                <a:spcPts val="600"/>
              </a:spcBef>
              <a:buFont typeface="Arial" panose="020B0604020202020204" pitchFamily="34" charset="0"/>
              <a:buChar char="•"/>
            </a:pPr>
            <a:r>
              <a:rPr lang="en-US" sz="1000" dirty="0">
                <a:solidFill>
                  <a:srgbClr val="161616"/>
                </a:solidFill>
              </a:rPr>
              <a:t>pgAdmin.org for PostgreSQL</a:t>
            </a:r>
          </a:p>
          <a:p>
            <a:pPr marL="628650" lvl="1" indent="-171450">
              <a:spcBef>
                <a:spcPts val="600"/>
              </a:spcBef>
              <a:buFont typeface="Arial" panose="020B0604020202020204" pitchFamily="34" charset="0"/>
              <a:buChar char="•"/>
            </a:pPr>
            <a:r>
              <a:rPr lang="en-US" sz="1000" dirty="0">
                <a:solidFill>
                  <a:srgbClr val="161616"/>
                </a:solidFill>
              </a:rPr>
              <a:t>SQL Server Management Studio for SQL Server</a:t>
            </a:r>
          </a:p>
          <a:p>
            <a:pPr marL="628650" lvl="1" indent="-171450">
              <a:spcBef>
                <a:spcPts val="600"/>
              </a:spcBef>
              <a:buFont typeface="Arial" panose="020B0604020202020204" pitchFamily="34" charset="0"/>
              <a:buChar char="•"/>
            </a:pPr>
            <a:r>
              <a:rPr lang="en-US" sz="1000" dirty="0">
                <a:solidFill>
                  <a:srgbClr val="161616"/>
                </a:solidFill>
              </a:rPr>
              <a:t>Visual Studio Code for SQL Server</a:t>
            </a:r>
          </a:p>
          <a:p>
            <a:pPr>
              <a:spcBef>
                <a:spcPts val="600"/>
              </a:spcBef>
            </a:pPr>
            <a:r>
              <a:rPr lang="en-US" sz="1000" b="1" dirty="0">
                <a:solidFill>
                  <a:srgbClr val="161616"/>
                </a:solidFill>
              </a:rPr>
              <a:t>Cloud SQL pricing</a:t>
            </a:r>
          </a:p>
          <a:p>
            <a:pPr marL="171450" indent="-171450">
              <a:spcBef>
                <a:spcPts val="600"/>
              </a:spcBef>
              <a:buFont typeface="Arial" panose="020B0604020202020204" pitchFamily="34" charset="0"/>
              <a:buChar char="•"/>
            </a:pPr>
            <a:r>
              <a:rPr lang="en-US" sz="1000" dirty="0">
                <a:solidFill>
                  <a:srgbClr val="161616"/>
                </a:solidFill>
              </a:rPr>
              <a:t>Cloud SQL pricing varies with your configuration settings, and depends on:</a:t>
            </a:r>
          </a:p>
          <a:p>
            <a:pPr marL="628650" lvl="1" indent="-171450">
              <a:spcBef>
                <a:spcPts val="600"/>
              </a:spcBef>
              <a:buFont typeface="Arial" panose="020B0604020202020204" pitchFamily="34" charset="0"/>
              <a:buChar char="•"/>
            </a:pPr>
            <a:r>
              <a:rPr lang="en-US" sz="1000" dirty="0">
                <a:solidFill>
                  <a:srgbClr val="161616"/>
                </a:solidFill>
              </a:rPr>
              <a:t>How much storage you provision, in GiB per month</a:t>
            </a:r>
          </a:p>
          <a:p>
            <a:pPr marL="628650" lvl="1" indent="-171450">
              <a:spcBef>
                <a:spcPts val="600"/>
              </a:spcBef>
              <a:buFont typeface="Arial" panose="020B0604020202020204" pitchFamily="34" charset="0"/>
              <a:buChar char="•"/>
            </a:pPr>
            <a:r>
              <a:rPr lang="en-US" sz="1000" dirty="0">
                <a:solidFill>
                  <a:srgbClr val="161616"/>
                </a:solidFill>
              </a:rPr>
              <a:t>How many CPUs you select for your Cloud SQL instance</a:t>
            </a:r>
          </a:p>
          <a:p>
            <a:pPr marL="628650" lvl="1" indent="-171450">
              <a:spcBef>
                <a:spcPts val="600"/>
              </a:spcBef>
              <a:buFont typeface="Arial" panose="020B0604020202020204" pitchFamily="34" charset="0"/>
              <a:buChar char="•"/>
            </a:pPr>
            <a:r>
              <a:rPr lang="en-US" sz="1000" dirty="0">
                <a:solidFill>
                  <a:srgbClr val="161616"/>
                </a:solidFill>
              </a:rPr>
              <a:t>How much memory you select for your Cloud SQL instance</a:t>
            </a:r>
          </a:p>
          <a:p>
            <a:pPr marL="628650" lvl="1" indent="-171450">
              <a:spcBef>
                <a:spcPts val="600"/>
              </a:spcBef>
              <a:buFont typeface="Arial" panose="020B0604020202020204" pitchFamily="34" charset="0"/>
              <a:buChar char="•"/>
            </a:pPr>
            <a:r>
              <a:rPr lang="en-US" sz="1000" dirty="0">
                <a:solidFill>
                  <a:srgbClr val="161616"/>
                </a:solidFill>
              </a:rPr>
              <a:t>Where you choose to host your data</a:t>
            </a:r>
          </a:p>
          <a:p>
            <a:pPr marL="628650" lvl="1" indent="-171450">
              <a:spcBef>
                <a:spcPts val="600"/>
              </a:spcBef>
              <a:buFont typeface="Arial" panose="020B0604020202020204" pitchFamily="34" charset="0"/>
              <a:buChar char="•"/>
            </a:pPr>
            <a:r>
              <a:rPr lang="en-US" sz="1000" dirty="0">
                <a:solidFill>
                  <a:srgbClr val="161616"/>
                </a:solidFill>
              </a:rPr>
              <a:t>How much network traffic leaves your instance</a:t>
            </a:r>
          </a:p>
          <a:p>
            <a:pPr marL="628650" lvl="1" indent="-171450">
              <a:spcBef>
                <a:spcPts val="600"/>
              </a:spcBef>
              <a:buFont typeface="Arial" panose="020B0604020202020204" pitchFamily="34" charset="0"/>
              <a:buChar char="•"/>
            </a:pPr>
            <a:r>
              <a:rPr lang="en-US" sz="1000" dirty="0">
                <a:solidFill>
                  <a:srgbClr val="161616"/>
                </a:solidFill>
              </a:rPr>
              <a:t>How many IP addresses you assign and use</a:t>
            </a:r>
          </a:p>
          <a:p>
            <a:pPr>
              <a:spcBef>
                <a:spcPts val="600"/>
              </a:spcBef>
            </a:pPr>
            <a:r>
              <a:rPr lang="en-US" sz="1000" b="1" dirty="0">
                <a:solidFill>
                  <a:srgbClr val="161616"/>
                </a:solidFill>
              </a:rPr>
              <a:t>Connect to a Cloud SQL managed database</a:t>
            </a:r>
          </a:p>
          <a:p>
            <a:pPr marL="171450" indent="-171450">
              <a:spcBef>
                <a:spcPts val="600"/>
              </a:spcBef>
              <a:buFont typeface="Arial" panose="020B0604020202020204" pitchFamily="34" charset="0"/>
              <a:buChar char="•"/>
            </a:pPr>
            <a:r>
              <a:rPr lang="en-US" sz="1000" dirty="0">
                <a:solidFill>
                  <a:srgbClr val="161616"/>
                </a:solidFill>
              </a:rPr>
              <a:t>Connecting to a Cloud SQL managed database is similar to connecting to a self-managed database</a:t>
            </a:r>
          </a:p>
          <a:p>
            <a:pPr marL="171450" indent="-171450">
              <a:spcBef>
                <a:spcPts val="600"/>
              </a:spcBef>
              <a:buFont typeface="Arial" panose="020B0604020202020204" pitchFamily="34" charset="0"/>
              <a:buChar char="•"/>
            </a:pPr>
            <a:r>
              <a:rPr lang="en-US" sz="1000" dirty="0">
                <a:solidFill>
                  <a:srgbClr val="161616"/>
                </a:solidFill>
              </a:rPr>
              <a:t>Depending on how you configure it, your Cloud SQL instance has a public IP address (which can be accessed from outside of Google Cloud, using the internet), or a private IP address (which can only be accessed through a Virtual Private Cloud (VPC) network)</a:t>
            </a:r>
          </a:p>
          <a:p>
            <a:pPr marL="171450" indent="-171450">
              <a:spcBef>
                <a:spcPts val="600"/>
              </a:spcBef>
              <a:buFont typeface="Arial" panose="020B0604020202020204" pitchFamily="34" charset="0"/>
              <a:buChar char="•"/>
            </a:pPr>
            <a:r>
              <a:rPr lang="en-US" sz="1000" dirty="0">
                <a:solidFill>
                  <a:srgbClr val="161616"/>
                </a:solidFill>
              </a:rPr>
              <a:t>In addition, Cloud SQL provides different authorization options to control who is allowed to connect to your instance, such as the Cloud SQL Auth Proxy</a:t>
            </a:r>
          </a:p>
        </p:txBody>
      </p:sp>
      <p:sp>
        <p:nvSpPr>
          <p:cNvPr id="6" name="TextBox 5">
            <a:extLst>
              <a:ext uri="{FF2B5EF4-FFF2-40B4-BE49-F238E27FC236}">
                <a16:creationId xmlns:a16="http://schemas.microsoft.com/office/drawing/2014/main" id="{CDCC1A7C-B8E2-3669-8B85-2A03DA22503A}"/>
              </a:ext>
            </a:extLst>
          </p:cNvPr>
          <p:cNvSpPr txBox="1"/>
          <p:nvPr/>
        </p:nvSpPr>
        <p:spPr>
          <a:xfrm>
            <a:off x="5558319" y="653014"/>
            <a:ext cx="6078020" cy="5786199"/>
          </a:xfrm>
          <a:prstGeom prst="rect">
            <a:avLst/>
          </a:prstGeom>
          <a:noFill/>
        </p:spPr>
        <p:txBody>
          <a:bodyPr wrap="square">
            <a:spAutoFit/>
          </a:bodyPr>
          <a:lstStyle/>
          <a:p>
            <a:r>
              <a:rPr lang="en-US" sz="1000" b="1" dirty="0"/>
              <a:t>Cloud SQL updates</a:t>
            </a:r>
          </a:p>
          <a:p>
            <a:pPr marL="171450" indent="-171450">
              <a:buFont typeface="Arial" panose="020B0604020202020204" pitchFamily="34" charset="0"/>
              <a:buChar char="•"/>
            </a:pPr>
            <a:r>
              <a:rPr lang="en-US" sz="1000" dirty="0"/>
              <a:t>Over the life of a Cloud SQL instance, two kinds of updates can occur:</a:t>
            </a:r>
          </a:p>
          <a:p>
            <a:pPr marL="628650" lvl="1" indent="-171450">
              <a:buFont typeface="Arial" panose="020B0604020202020204" pitchFamily="34" charset="0"/>
              <a:buChar char="•"/>
            </a:pPr>
            <a:r>
              <a:rPr lang="en-US" sz="1000" dirty="0"/>
              <a:t>Configuration updates, which are done by the user.</a:t>
            </a:r>
          </a:p>
          <a:p>
            <a:pPr marL="628650" lvl="1" indent="-171450">
              <a:buFont typeface="Arial" panose="020B0604020202020204" pitchFamily="34" charset="0"/>
              <a:buChar char="•"/>
            </a:pPr>
            <a:r>
              <a:rPr lang="en-US" sz="1000" dirty="0"/>
              <a:t>System updates, which are performed by Cloud SQL</a:t>
            </a:r>
          </a:p>
          <a:p>
            <a:pPr marL="628650" lvl="1" indent="-171450">
              <a:buFont typeface="Arial" panose="020B0604020202020204" pitchFamily="34" charset="0"/>
              <a:buChar char="•"/>
            </a:pPr>
            <a:endParaRPr lang="en-US" sz="1000" dirty="0"/>
          </a:p>
          <a:p>
            <a:r>
              <a:rPr lang="en-US" sz="1000" b="1" dirty="0"/>
              <a:t>Configuration updates</a:t>
            </a:r>
          </a:p>
          <a:p>
            <a:pPr marL="171450" indent="-171450">
              <a:buFont typeface="Arial" panose="020B0604020202020204" pitchFamily="34" charset="0"/>
              <a:buChar char="•"/>
            </a:pPr>
            <a:r>
              <a:rPr lang="en-US" sz="1000" dirty="0"/>
              <a:t>As your database's usage grows and new workloads are added, you might want to update your database configuration to adapt accordingly. Configuration updates include:</a:t>
            </a:r>
          </a:p>
          <a:p>
            <a:pPr marL="628650" lvl="1" indent="-171450">
              <a:buFont typeface="Arial" panose="020B0604020202020204" pitchFamily="34" charset="0"/>
              <a:buChar char="•"/>
            </a:pPr>
            <a:r>
              <a:rPr lang="en-US" sz="1000" dirty="0"/>
              <a:t>Increasing compute resources</a:t>
            </a:r>
          </a:p>
          <a:p>
            <a:pPr marL="628650" lvl="1" indent="-171450">
              <a:buFont typeface="Arial" panose="020B0604020202020204" pitchFamily="34" charset="0"/>
              <a:buChar char="•"/>
            </a:pPr>
            <a:r>
              <a:rPr lang="en-US" sz="1000" dirty="0"/>
              <a:t>Modifying a database flag</a:t>
            </a:r>
          </a:p>
          <a:p>
            <a:pPr marL="628650" lvl="1" indent="-171450">
              <a:buFont typeface="Arial" panose="020B0604020202020204" pitchFamily="34" charset="0"/>
              <a:buChar char="•"/>
            </a:pPr>
            <a:r>
              <a:rPr lang="en-US" sz="1000" dirty="0"/>
              <a:t>Enabling high availability</a:t>
            </a:r>
          </a:p>
          <a:p>
            <a:pPr marL="628650" lvl="1" indent="-171450">
              <a:buFont typeface="Arial" panose="020B0604020202020204" pitchFamily="34" charset="0"/>
              <a:buChar char="•"/>
            </a:pPr>
            <a:endParaRPr lang="en-US" sz="1000" dirty="0"/>
          </a:p>
          <a:p>
            <a:r>
              <a:rPr lang="en-US" sz="1000" b="1" dirty="0"/>
              <a:t>System updates</a:t>
            </a:r>
          </a:p>
          <a:p>
            <a:pPr marL="171450" indent="-171450">
              <a:buFont typeface="Arial" panose="020B0604020202020204" pitchFamily="34" charset="0"/>
              <a:buChar char="•"/>
            </a:pPr>
            <a:r>
              <a:rPr lang="en-US" sz="1000" dirty="0"/>
              <a:t>Keeping the database instance up and running requires operational effort beyond configuration updates. Servers and disks need to be replaced and upgraded. Operating systems need to be patched as new vulnerabilities are discovered. Database programs need to be upgraded as the database software provider releases new features and fixes new issues. Normally, a database administrator performs each of these updates regularly in order to ensure their systems stay reliable, protected, and up-to-date. Cloud SQL attends to these regular system updates for you, so you can spend less time managing your database and more time developing great applications.</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The process Cloud SQL uses to perform system updates varies based on which part of the system is getting updated. In general, Cloud SQL system updates are divided into three categories: hardware updates, online updates, and maintenance.</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b="1" dirty="0"/>
              <a:t>Hardware updates </a:t>
            </a:r>
            <a:r>
              <a:rPr lang="en-US" sz="1000" dirty="0"/>
              <a:t>improve the physical infrastructure, such as swapping out a defective machine host or replacing an old disk. Google Cloud performs hardware updates without interruption to your application. For example, when updating a database server, Google Cloud uses live migration, an advanced technology that reliably migrates a VM from the original host to a new one while the VM stays running.</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b="1" dirty="0"/>
              <a:t>Online updates</a:t>
            </a:r>
            <a:r>
              <a:rPr lang="en-US" sz="1000" dirty="0"/>
              <a:t> enhance the software of the supporting service agents that sit adjacent to the database program on the VM. These updates are performed while the database is up and running, serving traffic. Online updates do not cause downtime for your application.</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b="1" dirty="0"/>
              <a:t>Maintenance updates </a:t>
            </a:r>
            <a:r>
              <a:rPr lang="en-US" sz="1000" dirty="0"/>
              <a:t>apply upgrades to the operating system and the database program. Because these updates require an instance restart, they incur some downtime. For this reason, Cloud SQL lets you schedule maintenance to occur at a time that is the least disruptive to your application.</a:t>
            </a:r>
          </a:p>
        </p:txBody>
      </p:sp>
    </p:spTree>
    <p:extLst>
      <p:ext uri="{BB962C8B-B14F-4D97-AF65-F5344CB8AC3E}">
        <p14:creationId xmlns:p14="http://schemas.microsoft.com/office/powerpoint/2010/main" val="553561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A8E124-A1BE-9C8F-8876-4B48F4440053}"/>
              </a:ext>
            </a:extLst>
          </p:cNvPr>
          <p:cNvSpPr txBox="1"/>
          <p:nvPr/>
        </p:nvSpPr>
        <p:spPr>
          <a:xfrm>
            <a:off x="244011" y="252904"/>
            <a:ext cx="8589196" cy="400110"/>
          </a:xfrm>
          <a:prstGeom prst="rect">
            <a:avLst/>
          </a:prstGeom>
          <a:solidFill>
            <a:schemeClr val="accent4">
              <a:lumMod val="40000"/>
              <a:lumOff val="60000"/>
            </a:schemeClr>
          </a:solidFill>
        </p:spPr>
        <p:txBody>
          <a:bodyPr wrap="square" rtlCol="0">
            <a:spAutoFit/>
          </a:bodyPr>
          <a:lstStyle/>
          <a:p>
            <a:pPr>
              <a:spcBef>
                <a:spcPts val="600"/>
              </a:spcBef>
            </a:pPr>
            <a:r>
              <a:rPr lang="en-US" sz="2000" dirty="0">
                <a:solidFill>
                  <a:srgbClr val="161616"/>
                </a:solidFill>
              </a:rPr>
              <a:t>GCP Cloud SQL</a:t>
            </a:r>
          </a:p>
        </p:txBody>
      </p:sp>
      <p:sp>
        <p:nvSpPr>
          <p:cNvPr id="7" name="TextBox 6">
            <a:extLst>
              <a:ext uri="{FF2B5EF4-FFF2-40B4-BE49-F238E27FC236}">
                <a16:creationId xmlns:a16="http://schemas.microsoft.com/office/drawing/2014/main" id="{FF6A8BD1-FFF8-3BA7-0D6C-EF6C924EBFD9}"/>
              </a:ext>
            </a:extLst>
          </p:cNvPr>
          <p:cNvSpPr txBox="1"/>
          <p:nvPr/>
        </p:nvSpPr>
        <p:spPr>
          <a:xfrm>
            <a:off x="79624" y="6625910"/>
            <a:ext cx="6097712" cy="215444"/>
          </a:xfrm>
          <a:prstGeom prst="rect">
            <a:avLst/>
          </a:prstGeom>
          <a:noFill/>
        </p:spPr>
        <p:txBody>
          <a:bodyPr wrap="square">
            <a:spAutoFit/>
          </a:bodyPr>
          <a:lstStyle/>
          <a:p>
            <a:r>
              <a:rPr lang="en-US" sz="800" dirty="0"/>
              <a:t>Ref: https://www.youtube.com/watch?v=q6noaMAnk5s</a:t>
            </a:r>
          </a:p>
        </p:txBody>
      </p:sp>
      <p:grpSp>
        <p:nvGrpSpPr>
          <p:cNvPr id="10" name="Group 9">
            <a:extLst>
              <a:ext uri="{FF2B5EF4-FFF2-40B4-BE49-F238E27FC236}">
                <a16:creationId xmlns:a16="http://schemas.microsoft.com/office/drawing/2014/main" id="{A9DA27A1-7CA5-667C-FF0B-9073A67F4D9D}"/>
              </a:ext>
            </a:extLst>
          </p:cNvPr>
          <p:cNvGrpSpPr/>
          <p:nvPr/>
        </p:nvGrpSpPr>
        <p:grpSpPr>
          <a:xfrm>
            <a:off x="423809" y="927073"/>
            <a:ext cx="8229600" cy="4320769"/>
            <a:chOff x="423809" y="927073"/>
            <a:chExt cx="8229600" cy="4320769"/>
          </a:xfrm>
        </p:grpSpPr>
        <p:pic>
          <p:nvPicPr>
            <p:cNvPr id="5" name="Picture 4">
              <a:extLst>
                <a:ext uri="{FF2B5EF4-FFF2-40B4-BE49-F238E27FC236}">
                  <a16:creationId xmlns:a16="http://schemas.microsoft.com/office/drawing/2014/main" id="{89178039-74D8-4636-15D4-6A2E1034E279}"/>
                </a:ext>
              </a:extLst>
            </p:cNvPr>
            <p:cNvPicPr>
              <a:picLocks noChangeAspect="1"/>
            </p:cNvPicPr>
            <p:nvPr/>
          </p:nvPicPr>
          <p:blipFill>
            <a:blip r:embed="rId2"/>
            <a:stretch>
              <a:fillRect/>
            </a:stretch>
          </p:blipFill>
          <p:spPr>
            <a:xfrm>
              <a:off x="423809" y="927073"/>
              <a:ext cx="8229600" cy="4320769"/>
            </a:xfrm>
            <a:prstGeom prst="rect">
              <a:avLst/>
            </a:prstGeom>
          </p:spPr>
        </p:pic>
        <p:sp>
          <p:nvSpPr>
            <p:cNvPr id="8" name="Oval 7">
              <a:extLst>
                <a:ext uri="{FF2B5EF4-FFF2-40B4-BE49-F238E27FC236}">
                  <a16:creationId xmlns:a16="http://schemas.microsoft.com/office/drawing/2014/main" id="{0B81A763-3D2B-7C09-6296-902E3994F2D0}"/>
                </a:ext>
              </a:extLst>
            </p:cNvPr>
            <p:cNvSpPr/>
            <p:nvPr/>
          </p:nvSpPr>
          <p:spPr>
            <a:xfrm>
              <a:off x="4274048" y="2106201"/>
              <a:ext cx="914400" cy="9144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49232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26824</TotalTime>
  <Words>9032</Words>
  <Application>Microsoft Office PowerPoint</Application>
  <PresentationFormat>Widescreen</PresentationFormat>
  <Paragraphs>696</Paragraphs>
  <Slides>58</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8" baseType="lpstr">
      <vt:lpstr>Arial</vt:lpstr>
      <vt:lpstr>Calibri</vt:lpstr>
      <vt:lpstr>Calibri Light</vt:lpstr>
      <vt:lpstr>futura-pt</vt:lpstr>
      <vt:lpstr>Google Sans</vt:lpstr>
      <vt:lpstr>Hack</vt:lpstr>
      <vt:lpstr>Roboto</vt:lpstr>
      <vt:lpstr>Roboto Mono</vt:lpstr>
      <vt:lpstr>Office Theme</vt:lpstr>
      <vt:lpstr>Packager Shell Object</vt:lpstr>
      <vt:lpstr>GENAI DEVELOPER GCP BRIGHTSPEED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Padiyapuram Padiyapuram</dc:creator>
  <cp:lastModifiedBy>Maria Padiyapuram Padiyapuram</cp:lastModifiedBy>
  <cp:revision>951</cp:revision>
  <dcterms:created xsi:type="dcterms:W3CDTF">2023-12-13T12:50:26Z</dcterms:created>
  <dcterms:modified xsi:type="dcterms:W3CDTF">2024-01-25T13:57:06Z</dcterms:modified>
</cp:coreProperties>
</file>